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72" r:id="rId2"/>
    <p:sldId id="503" r:id="rId3"/>
    <p:sldId id="386" r:id="rId4"/>
    <p:sldId id="363" r:id="rId5"/>
    <p:sldId id="492" r:id="rId6"/>
    <p:sldId id="491" r:id="rId7"/>
    <p:sldId id="496" r:id="rId8"/>
    <p:sldId id="387" r:id="rId9"/>
    <p:sldId id="509" r:id="rId10"/>
    <p:sldId id="455" r:id="rId11"/>
    <p:sldId id="456" r:id="rId12"/>
    <p:sldId id="478" r:id="rId13"/>
    <p:sldId id="458" r:id="rId14"/>
    <p:sldId id="459" r:id="rId15"/>
    <p:sldId id="393" r:id="rId16"/>
    <p:sldId id="461" r:id="rId17"/>
    <p:sldId id="462" r:id="rId18"/>
    <p:sldId id="467" r:id="rId19"/>
    <p:sldId id="506" r:id="rId20"/>
    <p:sldId id="468" r:id="rId21"/>
    <p:sldId id="465" r:id="rId22"/>
    <p:sldId id="528" r:id="rId23"/>
    <p:sldId id="479" r:id="rId24"/>
    <p:sldId id="487" r:id="rId25"/>
    <p:sldId id="469" r:id="rId26"/>
    <p:sldId id="470" r:id="rId27"/>
    <p:sldId id="471" r:id="rId28"/>
    <p:sldId id="472" r:id="rId29"/>
    <p:sldId id="473" r:id="rId30"/>
    <p:sldId id="521" r:id="rId31"/>
    <p:sldId id="476" r:id="rId32"/>
    <p:sldId id="477" r:id="rId33"/>
    <p:sldId id="480" r:id="rId34"/>
    <p:sldId id="483" r:id="rId35"/>
    <p:sldId id="484" r:id="rId36"/>
    <p:sldId id="504" r:id="rId37"/>
    <p:sldId id="488" r:id="rId38"/>
    <p:sldId id="485" r:id="rId39"/>
    <p:sldId id="489" r:id="rId40"/>
    <p:sldId id="495" r:id="rId41"/>
    <p:sldId id="507" r:id="rId42"/>
    <p:sldId id="529" r:id="rId43"/>
    <p:sldId id="519" r:id="rId44"/>
    <p:sldId id="394" r:id="rId45"/>
    <p:sldId id="460" r:id="rId46"/>
    <p:sldId id="526" r:id="rId47"/>
    <p:sldId id="527" r:id="rId48"/>
    <p:sldId id="390" r:id="rId49"/>
    <p:sldId id="391" r:id="rId50"/>
    <p:sldId id="383" r:id="rId51"/>
    <p:sldId id="385" r:id="rId52"/>
    <p:sldId id="511" r:id="rId53"/>
    <p:sldId id="512" r:id="rId54"/>
    <p:sldId id="513" r:id="rId55"/>
    <p:sldId id="389" r:id="rId56"/>
    <p:sldId id="514" r:id="rId57"/>
    <p:sldId id="515" r:id="rId58"/>
    <p:sldId id="399" r:id="rId59"/>
    <p:sldId id="392" r:id="rId60"/>
    <p:sldId id="384" r:id="rId61"/>
    <p:sldId id="516" r:id="rId62"/>
    <p:sldId id="517" r:id="rId63"/>
    <p:sldId id="396" r:id="rId64"/>
    <p:sldId id="441" r:id="rId65"/>
    <p:sldId id="440" r:id="rId66"/>
    <p:sldId id="498" r:id="rId67"/>
    <p:sldId id="444" r:id="rId68"/>
    <p:sldId id="445" r:id="rId69"/>
    <p:sldId id="446" r:id="rId70"/>
    <p:sldId id="447" r:id="rId71"/>
    <p:sldId id="448" r:id="rId72"/>
    <p:sldId id="449" r:id="rId73"/>
    <p:sldId id="518" r:id="rId74"/>
    <p:sldId id="34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kta Gill" initials="MG" lastIdx="1" clrIdx="0">
    <p:extLst>
      <p:ext uri="{19B8F6BF-5375-455C-9EA6-DF929625EA0E}">
        <p15:presenceInfo xmlns:p15="http://schemas.microsoft.com/office/powerpoint/2012/main" userId="b27481f73ff9fe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725"/>
    <a:srgbClr val="E2E4D5"/>
    <a:srgbClr val="585D27"/>
    <a:srgbClr val="950F1A"/>
    <a:srgbClr val="67686C"/>
    <a:srgbClr val="FFF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4" autoAdjust="0"/>
    <p:restoredTop sz="92636" autoAdjust="0"/>
  </p:normalViewPr>
  <p:slideViewPr>
    <p:cSldViewPr snapToGrid="0">
      <p:cViewPr varScale="1">
        <p:scale>
          <a:sx n="45" d="100"/>
          <a:sy n="45" d="100"/>
        </p:scale>
        <p:origin x="18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3:08:53.924"/>
    </inkml:context>
    <inkml:brush xml:id="br0">
      <inkml:brushProperty name="width" value="0.2" units="cm"/>
      <inkml:brushProperty name="height" value="0.4" units="cm"/>
      <inkml:brushProperty name="color" value="#969696"/>
      <inkml:brushProperty name="tip" value="rectangle"/>
      <inkml:brushProperty name="rasterOp" value="maskPen"/>
      <inkml:brushProperty name="ignorePressure" value="1"/>
    </inkml:brush>
  </inkml:definitions>
  <inkml:trace contextRef="#ctx0" brushRef="#br0">1 0,'0'3445,"0"7044,0-6924,0-3610,0 20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4T12:58:05.968"/>
    </inkml:context>
    <inkml:brush xml:id="br0">
      <inkml:brushProperty name="width" value="0.1" units="cm"/>
      <inkml:brushProperty name="height" value="0.1" units="cm"/>
      <inkml:brushProperty name="color" value="#EEB3A6"/>
      <inkml:brushProperty name="ignorePressure" value="1"/>
      <inkml:brushProperty name="inkEffects" value="rosegold"/>
      <inkml:brushProperty name="anchorX" value="-8132.51367"/>
      <inkml:brushProperty name="anchorY" value="-121953.59375"/>
      <inkml:brushProperty name="scaleFactor" value="0.5"/>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A311B-2A62-4CE8-8F24-0EE499642619}" type="datetimeFigureOut">
              <a:rPr lang="en-IN" smtClean="0"/>
              <a:t>26-03-2022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C530A-9C70-4E07-9D20-18534EA313DB}" type="slidenum">
              <a:rPr lang="en-IN" smtClean="0"/>
              <a:t>‹#›</a:t>
            </a:fld>
            <a:endParaRPr lang="en-IN"/>
          </a:p>
        </p:txBody>
      </p:sp>
    </p:spTree>
    <p:extLst>
      <p:ext uri="{BB962C8B-B14F-4D97-AF65-F5344CB8AC3E}">
        <p14:creationId xmlns:p14="http://schemas.microsoft.com/office/powerpoint/2010/main" val="423000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D305-C66A-4C81-AE36-8556DBAAE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229414-B213-4CA8-8AAB-97D66126C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BDA147-5A4C-4FF4-AC50-6FA01303B035}"/>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5" name="Footer Placeholder 4">
            <a:extLst>
              <a:ext uri="{FF2B5EF4-FFF2-40B4-BE49-F238E27FC236}">
                <a16:creationId xmlns:a16="http://schemas.microsoft.com/office/drawing/2014/main" id="{788C4BBD-CA45-4DED-819F-9C712533B3C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5EA2843-3B06-4CAC-9930-051AE024E7FE}"/>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261921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350B-EA17-4189-B87B-5B72BC5254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A3D2AE-3797-44C2-B2EE-F867EED6C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486B12-5681-4E32-AF0E-25001B6AE08C}"/>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5" name="Footer Placeholder 4">
            <a:extLst>
              <a:ext uri="{FF2B5EF4-FFF2-40B4-BE49-F238E27FC236}">
                <a16:creationId xmlns:a16="http://schemas.microsoft.com/office/drawing/2014/main" id="{E5F29A29-AD2C-4EEC-9FF9-3D13B3F406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4B38718-0DD6-49E4-8155-030E0EDB1291}"/>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77519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801168-A2D6-410B-8DEA-E3D92010D5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BEB255-6824-48F4-8CBE-7A095BE158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60A3F4-F13E-4D16-A73A-044E0A52E5EC}"/>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5" name="Footer Placeholder 4">
            <a:extLst>
              <a:ext uri="{FF2B5EF4-FFF2-40B4-BE49-F238E27FC236}">
                <a16:creationId xmlns:a16="http://schemas.microsoft.com/office/drawing/2014/main" id="{58E13FFD-E5DA-4559-BF0D-E58A3BC81B8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CF4C3FA-71A1-415B-AA4A-9024627E121E}"/>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77986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E7AE-3F48-4720-90BD-E4B550C765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2348DA-BA59-4162-8BB7-B24F375DC0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71048A-ECDE-4C4D-9B4D-DF6DE3F54710}"/>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5" name="Footer Placeholder 4">
            <a:extLst>
              <a:ext uri="{FF2B5EF4-FFF2-40B4-BE49-F238E27FC236}">
                <a16:creationId xmlns:a16="http://schemas.microsoft.com/office/drawing/2014/main" id="{0B0AC25D-98BC-4905-A90B-7B0C69EF25F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FB62D-17C3-42AA-90F9-DC86CB3F4A32}"/>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214351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BADB-726F-42A0-9B04-9C62E14A10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44F430-0EF2-41AB-A98B-95DF17AC1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583DE6-12DB-47B0-A0A5-C15563378998}"/>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5" name="Footer Placeholder 4">
            <a:extLst>
              <a:ext uri="{FF2B5EF4-FFF2-40B4-BE49-F238E27FC236}">
                <a16:creationId xmlns:a16="http://schemas.microsoft.com/office/drawing/2014/main" id="{E17EF6B2-C055-42FC-84B3-CAA8449F278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E7FCC8-4D50-4FAE-929A-F3DF50CD4544}"/>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311771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9C5E-A583-4744-9263-14AFF33FD9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68077A-C8FD-4929-98C5-0BAA96610B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EF53CF-A261-4596-8159-2F98B389E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7C2501-8B3C-44E3-BEEA-B0CACF7468DF}"/>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6" name="Footer Placeholder 5">
            <a:extLst>
              <a:ext uri="{FF2B5EF4-FFF2-40B4-BE49-F238E27FC236}">
                <a16:creationId xmlns:a16="http://schemas.microsoft.com/office/drawing/2014/main" id="{0A53A7C8-700A-4D82-9F30-117FE783EB3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AFE73BB-F3E8-4852-B43A-BD1CDDC58A44}"/>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408547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6B74-6511-4C5A-8F50-87F6056429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F4836C-1A42-44AC-9D8E-AA5BC49C8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2A2B97-1DA7-4FE7-B163-B9250F8F84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4F50FF-2A14-4A4C-BE69-2047550E6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637E62-1C4E-498B-A544-AF0C353703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950E38-FE28-42A3-8899-2F1EFB2CE3F6}"/>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8" name="Footer Placeholder 7">
            <a:extLst>
              <a:ext uri="{FF2B5EF4-FFF2-40B4-BE49-F238E27FC236}">
                <a16:creationId xmlns:a16="http://schemas.microsoft.com/office/drawing/2014/main" id="{01BEA8EB-4CE7-4DAF-B4E8-D5C3998153D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D047A40-E171-4DCD-91FB-7045492F1E7B}"/>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376428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EF0A-7927-4C5F-A9D1-B995BFA72C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D9A84C-A6DF-4B76-98F0-75C9FB019519}"/>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4" name="Footer Placeholder 3">
            <a:extLst>
              <a:ext uri="{FF2B5EF4-FFF2-40B4-BE49-F238E27FC236}">
                <a16:creationId xmlns:a16="http://schemas.microsoft.com/office/drawing/2014/main" id="{6A58AD7B-3178-4319-8D29-A7F3A2A616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2853499-8D34-4272-A5EC-5BEBDA4F9A65}"/>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1016821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D9BA8-EF7E-4D46-BAAC-4300A8111F02}"/>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3" name="Footer Placeholder 2">
            <a:extLst>
              <a:ext uri="{FF2B5EF4-FFF2-40B4-BE49-F238E27FC236}">
                <a16:creationId xmlns:a16="http://schemas.microsoft.com/office/drawing/2014/main" id="{79E3D983-76F4-49E8-96EC-E71A654FC64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A4831FC-7AB3-4570-815D-B55EAE0C92AB}"/>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54683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A598-8898-40CC-A650-80335C10A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AA17EA-D500-4524-8DD9-052AE09980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37FF38-02B5-43B2-A6BF-337C944EB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8D618-5588-4AD9-BE3B-BDAABF069E60}"/>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6" name="Footer Placeholder 5">
            <a:extLst>
              <a:ext uri="{FF2B5EF4-FFF2-40B4-BE49-F238E27FC236}">
                <a16:creationId xmlns:a16="http://schemas.microsoft.com/office/drawing/2014/main" id="{C2748751-4B75-40B6-A503-BE0CD3BEB90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08BC11A-5C05-4FA7-A4BA-D99C52A7CA31}"/>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326943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69AF-131F-4F29-A724-77AD279EF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D1030C-2BBC-44DB-9066-BC0331B4D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D68A3A0-E72F-4B29-A800-D3104B1FA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B2932-64E3-4B66-B265-36E286E4D944}"/>
              </a:ext>
            </a:extLst>
          </p:cNvPr>
          <p:cNvSpPr>
            <a:spLocks noGrp="1"/>
          </p:cNvSpPr>
          <p:nvPr>
            <p:ph type="dt" sz="half" idx="10"/>
          </p:nvPr>
        </p:nvSpPr>
        <p:spPr/>
        <p:txBody>
          <a:bodyPr/>
          <a:lstStyle/>
          <a:p>
            <a:fld id="{2B79AB43-1431-4EDF-87B9-39794F6FEBC7}" type="datetimeFigureOut">
              <a:rPr lang="en-GB" smtClean="0"/>
              <a:t>26/03/2022</a:t>
            </a:fld>
            <a:endParaRPr lang="en-GB" dirty="0"/>
          </a:p>
        </p:txBody>
      </p:sp>
      <p:sp>
        <p:nvSpPr>
          <p:cNvPr id="6" name="Footer Placeholder 5">
            <a:extLst>
              <a:ext uri="{FF2B5EF4-FFF2-40B4-BE49-F238E27FC236}">
                <a16:creationId xmlns:a16="http://schemas.microsoft.com/office/drawing/2014/main" id="{093F07F0-F565-483D-9AC7-C770CB57D06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C105A1B-5332-4F37-9BCA-F3134C851F1D}"/>
              </a:ext>
            </a:extLst>
          </p:cNvPr>
          <p:cNvSpPr>
            <a:spLocks noGrp="1"/>
          </p:cNvSpPr>
          <p:nvPr>
            <p:ph type="sldNum" sz="quarter" idx="12"/>
          </p:nvPr>
        </p:nvSpPr>
        <p:spPr/>
        <p:txBody>
          <a:bodyPr/>
          <a:lstStyle/>
          <a:p>
            <a:fld id="{682E1F79-E24E-4B01-B51C-2810AC8A3AED}" type="slidenum">
              <a:rPr lang="en-GB" smtClean="0"/>
              <a:t>‹#›</a:t>
            </a:fld>
            <a:endParaRPr lang="en-GB" dirty="0"/>
          </a:p>
        </p:txBody>
      </p:sp>
    </p:spTree>
    <p:extLst>
      <p:ext uri="{BB962C8B-B14F-4D97-AF65-F5344CB8AC3E}">
        <p14:creationId xmlns:p14="http://schemas.microsoft.com/office/powerpoint/2010/main" val="193600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3A978-87ED-4D68-8B65-805578846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A6FCCF-C4FC-445E-9FF6-04C8F46954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18AC55-2BBF-4A88-8EB3-B7CA12B33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9AB43-1431-4EDF-87B9-39794F6FEBC7}" type="datetimeFigureOut">
              <a:rPr lang="en-GB" smtClean="0"/>
              <a:t>26/03/2022</a:t>
            </a:fld>
            <a:endParaRPr lang="en-GB" dirty="0"/>
          </a:p>
        </p:txBody>
      </p:sp>
      <p:sp>
        <p:nvSpPr>
          <p:cNvPr id="5" name="Footer Placeholder 4">
            <a:extLst>
              <a:ext uri="{FF2B5EF4-FFF2-40B4-BE49-F238E27FC236}">
                <a16:creationId xmlns:a16="http://schemas.microsoft.com/office/drawing/2014/main" id="{8EDA8BFA-7189-4438-87E5-6C2267D1C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BC55AD5-BD77-43FC-A4AE-1E2E3046D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E1F79-E24E-4B01-B51C-2810AC8A3AED}" type="slidenum">
              <a:rPr lang="en-GB" smtClean="0"/>
              <a:t>‹#›</a:t>
            </a:fld>
            <a:endParaRPr lang="en-GB" dirty="0"/>
          </a:p>
        </p:txBody>
      </p:sp>
    </p:spTree>
    <p:extLst>
      <p:ext uri="{BB962C8B-B14F-4D97-AF65-F5344CB8AC3E}">
        <p14:creationId xmlns:p14="http://schemas.microsoft.com/office/powerpoint/2010/main" val="3540919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ustomXml" Target="../ink/ink19.xml"/><Relationship Id="rId7"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20.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customXml" Target="../ink/ink21.xml"/><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2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customXml" Target="../ink/ink23.xml"/><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24.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customXml" Target="../ink/ink25.xml"/><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2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customXml" Target="../ink/ink27.xml"/><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2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customXml" Target="../ink/ink29.xml"/><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3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customXml" Target="../ink/ink31.xml"/><Relationship Id="rId7"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3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customXml" Target="../ink/ink33.xml"/><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34.xml"/><Relationship Id="rId4" Type="http://schemas.openxmlformats.org/officeDocument/2006/relationships/image" Target="../media/image40.pn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customXml" Target="../ink/ink35.xml"/><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3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customXml" Target="../ink/ink37.xml"/><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customXml" Target="../ink/ink3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customXml" Target="../ink/ink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customXml" Target="../ink/ink39.xml"/><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4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customXml" Target="../ink/ink41.xml"/><Relationship Id="rId7"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4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customXml" Target="../ink/ink43.xml"/><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customXml" Target="../ink/ink4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customXml" Target="../ink/ink45.xml"/><Relationship Id="rId7"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46.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customXml" Target="../ink/ink47.xml"/><Relationship Id="rId7"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48.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customXml" Target="../ink/ink49.xml"/><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50.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customXml" Target="../ink/ink51.xml"/><Relationship Id="rId7"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5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customXml" Target="../ink/ink53.xml"/><Relationship Id="rId7"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5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customXml" Target="../ink/ink55.xml"/><Relationship Id="rId7"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5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customXml" Target="../ink/ink57.xml"/><Relationship Id="rId7"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58.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customXml" Target="../ink/ink5.xml"/><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6.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customXml" Target="../ink/ink59.xml"/><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customXml" Target="../ink/ink60.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customXml" Target="../ink/ink61.xml"/><Relationship Id="rId7"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6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customXml" Target="../ink/ink63.xml"/><Relationship Id="rId7"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64.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customXml" Target="../ink/ink65.xml"/><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6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customXml" Target="../ink/ink67.xml"/><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68.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customXml" Target="../ink/ink69.xml"/><Relationship Id="rId7"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70.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customXml" Target="../ink/ink71.xml"/><Relationship Id="rId7"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customXml" Target="../ink/ink7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customXml" Target="../ink/ink73.xml"/><Relationship Id="rId7" Type="http://schemas.openxmlformats.org/officeDocument/2006/relationships/image" Target="../media/image6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7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customXml" Target="../ink/ink75.xml"/><Relationship Id="rId7" Type="http://schemas.openxmlformats.org/officeDocument/2006/relationships/image" Target="../media/image6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76.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customXml" Target="../ink/ink77.xml"/><Relationship Id="rId7" Type="http://schemas.openxmlformats.org/officeDocument/2006/relationships/image" Target="../media/image6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78.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customXml" Target="../ink/ink7.xml"/><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8.xml"/><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customXml" Target="../ink/ink79.xml"/><Relationship Id="rId7"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80.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customXml" Target="../ink/ink81.xml"/><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customXml" Target="../ink/ink8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customXml" Target="../ink/ink83.xml"/><Relationship Id="rId7"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customXml" Target="../ink/ink84.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customXml" Target="../ink/ink85.xml"/><Relationship Id="rId7"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86.xm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customXml" Target="../ink/ink87.xml"/><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88.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customXml" Target="../ink/ink89.xml"/><Relationship Id="rId7" Type="http://schemas.openxmlformats.org/officeDocument/2006/relationships/image" Target="../media/image7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90.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customXml" Target="../ink/ink91.xml"/><Relationship Id="rId7"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customXml" Target="../ink/ink9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customXml" Target="../ink/ink93.xml"/><Relationship Id="rId7" Type="http://schemas.openxmlformats.org/officeDocument/2006/relationships/image" Target="../media/image7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customXml" Target="../ink/ink94.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customXml" Target="../ink/ink95.xml"/><Relationship Id="rId7"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96.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customXml" Target="../ink/ink97.xml"/><Relationship Id="rId7"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98.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customXml" Target="../ink/ink9.xml"/><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0.xm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customXml" Target="../ink/ink99.xml"/><Relationship Id="rId7"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00.xml"/><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customXml" Target="../ink/ink101.xml"/><Relationship Id="rId7" Type="http://schemas.openxmlformats.org/officeDocument/2006/relationships/image" Target="../media/image7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02.xm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customXml" Target="../ink/ink103.xml"/><Relationship Id="rId7" Type="http://schemas.openxmlformats.org/officeDocument/2006/relationships/image" Target="../media/image8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04.xml"/><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customXml" Target="../ink/ink105.xml"/><Relationship Id="rId7"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06.xml"/><Relationship Id="rId4" Type="http://schemas.openxmlformats.org/officeDocument/2006/relationships/image" Target="NULL"/></Relationships>
</file>

<file path=ppt/slides/_rels/slide54.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customXml" Target="../ink/ink107.xml"/><Relationship Id="rId7" Type="http://schemas.openxmlformats.org/officeDocument/2006/relationships/image" Target="../media/image8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08.xml"/><Relationship Id="rId4" Type="http://schemas.openxmlformats.org/officeDocument/2006/relationships/image" Target="NULL"/></Relationships>
</file>

<file path=ppt/slides/_rels/slide55.xml.rels><?xml version="1.0" encoding="UTF-8" standalone="yes"?>
<Relationships xmlns="http://schemas.openxmlformats.org/package/2006/relationships"><Relationship Id="rId3" Type="http://schemas.openxmlformats.org/officeDocument/2006/relationships/customXml" Target="../ink/ink109.xml"/><Relationship Id="rId7"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10.xml"/><Relationship Id="rId4"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customXml" Target="../ink/ink111.xml"/><Relationship Id="rId7" Type="http://schemas.openxmlformats.org/officeDocument/2006/relationships/image" Target="../media/image8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12.xml"/><Relationship Id="rId4" Type="http://schemas.openxmlformats.org/officeDocument/2006/relationships/image" Target="NULL"/><Relationship Id="rId9" Type="http://schemas.openxmlformats.org/officeDocument/2006/relationships/image" Target="../media/image89.jpg"/></Relationships>
</file>

<file path=ppt/slides/_rels/slide57.xml.rels><?xml version="1.0" encoding="UTF-8" standalone="yes"?>
<Relationships xmlns="http://schemas.openxmlformats.org/package/2006/relationships"><Relationship Id="rId3" Type="http://schemas.openxmlformats.org/officeDocument/2006/relationships/customXml" Target="../ink/ink113.xml"/><Relationship Id="rId7" Type="http://schemas.openxmlformats.org/officeDocument/2006/relationships/image" Target="../media/image8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14.xml"/><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customXml" Target="../ink/ink115.xml"/><Relationship Id="rId7" Type="http://schemas.openxmlformats.org/officeDocument/2006/relationships/image" Target="../media/image8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16.xml"/><Relationship Id="rId4"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customXml" Target="../ink/ink117.xml"/><Relationship Id="rId7" Type="http://schemas.openxmlformats.org/officeDocument/2006/relationships/image" Target="../media/image8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18.xm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customXml" Target="../ink/ink11.xml"/><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2.xml"/><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customXml" Target="../ink/ink119.xml"/><Relationship Id="rId7" Type="http://schemas.openxmlformats.org/officeDocument/2006/relationships/image" Target="../media/image9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20.xm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customXml" Target="../ink/ink121.xml"/><Relationship Id="rId7"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22.xml"/><Relationship Id="rId4" Type="http://schemas.openxmlformats.org/officeDocument/2006/relationships/image" Target="NULL"/></Relationships>
</file>

<file path=ppt/slides/_rels/slide62.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customXml" Target="../ink/ink123.xml"/><Relationship Id="rId7" Type="http://schemas.openxmlformats.org/officeDocument/2006/relationships/image" Target="../media/image9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24.xml"/><Relationship Id="rId4" Type="http://schemas.openxmlformats.org/officeDocument/2006/relationships/image" Target="NULL"/></Relationships>
</file>

<file path=ppt/slides/_rels/slide63.xml.rels><?xml version="1.0" encoding="UTF-8" standalone="yes"?>
<Relationships xmlns="http://schemas.openxmlformats.org/package/2006/relationships"><Relationship Id="rId3" Type="http://schemas.openxmlformats.org/officeDocument/2006/relationships/customXml" Target="../ink/ink125.xml"/><Relationship Id="rId7" Type="http://schemas.openxmlformats.org/officeDocument/2006/relationships/image" Target="../media/image9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26.xml"/><Relationship Id="rId4" Type="http://schemas.openxmlformats.org/officeDocument/2006/relationships/image" Target="NULL"/></Relationships>
</file>

<file path=ppt/slides/_rels/slide64.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customXml" Target="../ink/ink127.xml"/><Relationship Id="rId7" Type="http://schemas.openxmlformats.org/officeDocument/2006/relationships/image" Target="../media/image9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28.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customXml" Target="../ink/ink129.xml"/><Relationship Id="rId7" Type="http://schemas.openxmlformats.org/officeDocument/2006/relationships/image" Target="../media/image9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30.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customXml" Target="../ink/ink131.xml"/><Relationship Id="rId7" Type="http://schemas.openxmlformats.org/officeDocument/2006/relationships/image" Target="../media/image10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32.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customXml" Target="../ink/ink133.xml"/><Relationship Id="rId7"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34.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customXml" Target="../ink/ink135.xml"/><Relationship Id="rId7"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36.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customXml" Target="../ink/ink137.xml"/><Relationship Id="rId7"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3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customXml" Target="../ink/ink13.xml"/><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4.xml"/><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3" Type="http://schemas.openxmlformats.org/officeDocument/2006/relationships/customXml" Target="../ink/ink139.xml"/><Relationship Id="rId7"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40.xml"/><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customXml" Target="../ink/ink141.xml"/><Relationship Id="rId7" Type="http://schemas.openxmlformats.org/officeDocument/2006/relationships/image" Target="../media/image10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42.xml"/><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customXml" Target="../ink/ink143.xml"/><Relationship Id="rId7" Type="http://schemas.openxmlformats.org/officeDocument/2006/relationships/image" Target="../media/image10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44.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customXml" Target="../ink/ink145.xml"/><Relationship Id="rId7"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customXml" Target="../ink/ink146.xml"/><Relationship Id="rId4" Type="http://schemas.openxmlformats.org/officeDocument/2006/relationships/image" Target="NULL"/></Relationships>
</file>

<file path=ppt/slides/_rels/slide74.xml.rels><?xml version="1.0" encoding="UTF-8" standalone="yes"?>
<Relationships xmlns="http://schemas.openxmlformats.org/package/2006/relationships"><Relationship Id="rId8" Type="http://schemas.openxmlformats.org/officeDocument/2006/relationships/hyperlink" Target="mailto:mukta07@homevedaa.com" TargetMode="External"/><Relationship Id="rId3" Type="http://schemas.openxmlformats.org/officeDocument/2006/relationships/customXml" Target="../ink/ink147.xml"/><Relationship Id="rId7" Type="http://schemas.openxmlformats.org/officeDocument/2006/relationships/image" Target="../media/image1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customXml" Target="../ink/ink148.xml"/><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customXml" Target="../ink/ink15.xml"/><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1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customXml" Target="../ink/ink17.xml"/><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customXml" Target="../ink/ink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920" y="18210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5" name="TextBox 4">
            <a:extLst>
              <a:ext uri="{FF2B5EF4-FFF2-40B4-BE49-F238E27FC236}">
                <a16:creationId xmlns:a16="http://schemas.microsoft.com/office/drawing/2014/main" id="{57E492BA-CE57-4359-9CC7-CE7CC0147CF3}"/>
              </a:ext>
            </a:extLst>
          </p:cNvPr>
          <p:cNvSpPr txBox="1"/>
          <p:nvPr/>
        </p:nvSpPr>
        <p:spPr>
          <a:xfrm>
            <a:off x="2672800" y="303037"/>
            <a:ext cx="8360600" cy="1015663"/>
          </a:xfrm>
          <a:prstGeom prst="rect">
            <a:avLst/>
          </a:prstGeom>
          <a:noFill/>
        </p:spPr>
        <p:txBody>
          <a:bodyPr wrap="square" rtlCol="0">
            <a:spAutoFit/>
          </a:bodyPr>
          <a:lstStyle/>
          <a:p>
            <a:r>
              <a:rPr lang="en-US" sz="2400" b="1" dirty="0">
                <a:solidFill>
                  <a:schemeClr val="bg2">
                    <a:lumMod val="25000"/>
                  </a:schemeClr>
                </a:solidFill>
                <a:latin typeface="Segoe Print" panose="02000600000000000000" pitchFamily="2" charset="0"/>
              </a:rPr>
              <a:t>Gifting something you love . . . to the ones you love ! </a:t>
            </a:r>
            <a:endParaRPr lang="en-US" sz="2400" b="1" kern="1200" dirty="0">
              <a:solidFill>
                <a:schemeClr val="bg2">
                  <a:lumMod val="25000"/>
                </a:schemeClr>
              </a:solidFill>
              <a:latin typeface="Segoe Print" panose="02000600000000000000" pitchFamily="2" charset="0"/>
            </a:endParaRPr>
          </a:p>
          <a:p>
            <a:endParaRPr lang="en-US" b="1" dirty="0">
              <a:solidFill>
                <a:schemeClr val="bg2">
                  <a:lumMod val="25000"/>
                </a:schemeClr>
              </a:solidFill>
              <a:latin typeface="Segoe Print" panose="02000600000000000000" pitchFamily="2" charset="0"/>
            </a:endParaRPr>
          </a:p>
          <a:p>
            <a:endParaRPr lang="en-US" b="1" dirty="0">
              <a:solidFill>
                <a:schemeClr val="bg2">
                  <a:lumMod val="25000"/>
                </a:schemeClr>
              </a:solidFill>
              <a:latin typeface="Segoe Print" panose="02000600000000000000" pitchFamily="2" charset="0"/>
            </a:endParaRPr>
          </a:p>
        </p:txBody>
      </p:sp>
      <p:pic>
        <p:nvPicPr>
          <p:cNvPr id="9" name="Picture 8">
            <a:extLst>
              <a:ext uri="{FF2B5EF4-FFF2-40B4-BE49-F238E27FC236}">
                <a16:creationId xmlns:a16="http://schemas.microsoft.com/office/drawing/2014/main" id="{97CA42E1-C9AF-4FC0-BAD6-0236575F2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430" y="999654"/>
            <a:ext cx="8114700" cy="5409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E5A8977E-C12D-4E35-ABD9-80A00910A3E9}"/>
              </a:ext>
            </a:extLst>
          </p:cNvPr>
          <p:cNvSpPr txBox="1"/>
          <p:nvPr/>
        </p:nvSpPr>
        <p:spPr>
          <a:xfrm rot="16200000">
            <a:off x="-2276463" y="2795879"/>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a:t>
            </a:r>
          </a:p>
        </p:txBody>
      </p:sp>
    </p:spTree>
    <p:extLst>
      <p:ext uri="{BB962C8B-B14F-4D97-AF65-F5344CB8AC3E}">
        <p14:creationId xmlns:p14="http://schemas.microsoft.com/office/powerpoint/2010/main" val="127056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10" name="Picture 9">
            <a:extLst>
              <a:ext uri="{FF2B5EF4-FFF2-40B4-BE49-F238E27FC236}">
                <a16:creationId xmlns:a16="http://schemas.microsoft.com/office/drawing/2014/main" id="{C49982A7-BB57-4244-88D5-674A45517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0286" y="984568"/>
            <a:ext cx="5097698" cy="50976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B3119786-D83C-4EE9-8505-DD1495183B83}"/>
              </a:ext>
            </a:extLst>
          </p:cNvPr>
          <p:cNvSpPr txBox="1"/>
          <p:nvPr/>
        </p:nvSpPr>
        <p:spPr>
          <a:xfrm>
            <a:off x="2388354" y="401796"/>
            <a:ext cx="9164853"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Maya Candelabra – candlestand in hammered metal with wooden base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2250</a:t>
            </a:r>
          </a:p>
        </p:txBody>
      </p:sp>
      <p:sp>
        <p:nvSpPr>
          <p:cNvPr id="12" name="TextBox 11">
            <a:extLst>
              <a:ext uri="{FF2B5EF4-FFF2-40B4-BE49-F238E27FC236}">
                <a16:creationId xmlns:a16="http://schemas.microsoft.com/office/drawing/2014/main" id="{ADB9E063-0B01-4E62-84F9-FB36890FC769}"/>
              </a:ext>
            </a:extLst>
          </p:cNvPr>
          <p:cNvSpPr txBox="1"/>
          <p:nvPr/>
        </p:nvSpPr>
        <p:spPr>
          <a:xfrm>
            <a:off x="3921924" y="6286260"/>
            <a:ext cx="6097712" cy="369332"/>
          </a:xfrm>
          <a:prstGeom prst="rect">
            <a:avLst/>
          </a:prstGeom>
          <a:noFill/>
        </p:spPr>
        <p:txBody>
          <a:bodyPr wrap="square">
            <a:spAutoFit/>
          </a:bodyPr>
          <a:lstStyle/>
          <a:p>
            <a:r>
              <a:rPr lang="en-IN" dirty="0"/>
              <a:t>https://homevedaa.com/product/maya-candelabra/</a:t>
            </a:r>
          </a:p>
        </p:txBody>
      </p:sp>
    </p:spTree>
    <p:extLst>
      <p:ext uri="{BB962C8B-B14F-4D97-AF65-F5344CB8AC3E}">
        <p14:creationId xmlns:p14="http://schemas.microsoft.com/office/powerpoint/2010/main" val="287332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F6616CA8-5A3B-4D36-9FE7-2959824552B2}"/>
              </a:ext>
            </a:extLst>
          </p:cNvPr>
          <p:cNvPicPr>
            <a:picLocks noChangeAspect="1"/>
          </p:cNvPicPr>
          <p:nvPr/>
        </p:nvPicPr>
        <p:blipFill rotWithShape="1">
          <a:blip r:embed="rId7">
            <a:extLst>
              <a:ext uri="{28A0092B-C50C-407E-A947-70E740481C1C}">
                <a14:useLocalDpi xmlns:a14="http://schemas.microsoft.com/office/drawing/2010/main" val="0"/>
              </a:ext>
            </a:extLst>
          </a:blip>
          <a:srcRect l="-923" t="20741" r="7375" b="12889"/>
          <a:stretch/>
        </p:blipFill>
        <p:spPr>
          <a:xfrm>
            <a:off x="1759177" y="1025300"/>
            <a:ext cx="5783184" cy="4599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40101661-A8EF-4763-A7D9-23C1A4FF9239}"/>
              </a:ext>
            </a:extLst>
          </p:cNvPr>
          <p:cNvSpPr txBox="1"/>
          <p:nvPr/>
        </p:nvSpPr>
        <p:spPr>
          <a:xfrm>
            <a:off x="3842536" y="314440"/>
            <a:ext cx="6423504"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Sophia Candle Holder / Planter pot </a:t>
            </a:r>
            <a:r>
              <a:rPr lang="en-US" b="1" dirty="0">
                <a:solidFill>
                  <a:schemeClr val="bg2">
                    <a:lumMod val="50000"/>
                  </a:schemeClr>
                </a:solidFill>
                <a:latin typeface="Gadugi" panose="020B0502040204020203" pitchFamily="34" charset="0"/>
                <a:ea typeface="Gadugi" panose="020B0502040204020203" pitchFamily="34" charset="0"/>
              </a:rPr>
              <a:t>H</a:t>
            </a:r>
            <a:r>
              <a:rPr lang="en-US" sz="1800" b="1" kern="1200" dirty="0">
                <a:solidFill>
                  <a:schemeClr val="bg2">
                    <a:lumMod val="50000"/>
                  </a:schemeClr>
                </a:solidFill>
                <a:latin typeface="Gadugi" panose="020B0502040204020203" pitchFamily="34" charset="0"/>
                <a:ea typeface="Gadugi" panose="020B0502040204020203" pitchFamily="34" charset="0"/>
              </a:rPr>
              <a:t>older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1450 </a:t>
            </a:r>
          </a:p>
        </p:txBody>
      </p:sp>
      <p:pic>
        <p:nvPicPr>
          <p:cNvPr id="8" name="Picture 7">
            <a:extLst>
              <a:ext uri="{FF2B5EF4-FFF2-40B4-BE49-F238E27FC236}">
                <a16:creationId xmlns:a16="http://schemas.microsoft.com/office/drawing/2014/main" id="{433C9908-BE6F-45C8-A755-7A3CA52C1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0879" y="1318700"/>
            <a:ext cx="3842328" cy="3842328"/>
          </a:xfrm>
          <a:prstGeom prst="rect">
            <a:avLst/>
          </a:prstGeom>
        </p:spPr>
      </p:pic>
      <p:sp>
        <p:nvSpPr>
          <p:cNvPr id="11" name="TextBox 10">
            <a:extLst>
              <a:ext uri="{FF2B5EF4-FFF2-40B4-BE49-F238E27FC236}">
                <a16:creationId xmlns:a16="http://schemas.microsoft.com/office/drawing/2014/main" id="{3C360697-72B4-456B-B738-63B40B1CC5A8}"/>
              </a:ext>
            </a:extLst>
          </p:cNvPr>
          <p:cNvSpPr txBox="1"/>
          <p:nvPr/>
        </p:nvSpPr>
        <p:spPr>
          <a:xfrm>
            <a:off x="3842536" y="5979319"/>
            <a:ext cx="6097712" cy="369332"/>
          </a:xfrm>
          <a:prstGeom prst="rect">
            <a:avLst/>
          </a:prstGeom>
          <a:noFill/>
        </p:spPr>
        <p:txBody>
          <a:bodyPr wrap="square">
            <a:spAutoFit/>
          </a:bodyPr>
          <a:lstStyle/>
          <a:p>
            <a:r>
              <a:rPr lang="en-IN" dirty="0"/>
              <a:t>https://homevedaa.com/product/sophia-candle-holder/</a:t>
            </a:r>
          </a:p>
        </p:txBody>
      </p:sp>
    </p:spTree>
    <p:extLst>
      <p:ext uri="{BB962C8B-B14F-4D97-AF65-F5344CB8AC3E}">
        <p14:creationId xmlns:p14="http://schemas.microsoft.com/office/powerpoint/2010/main" val="2695717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919D305A-CECB-404D-AF5B-E0B62260E2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2573" y="1264017"/>
            <a:ext cx="3429794" cy="4329966"/>
          </a:xfrm>
          <a:prstGeom prst="rect">
            <a:avLst/>
          </a:prstGeom>
        </p:spPr>
      </p:pic>
      <p:sp>
        <p:nvSpPr>
          <p:cNvPr id="9" name="TextBox 8">
            <a:extLst>
              <a:ext uri="{FF2B5EF4-FFF2-40B4-BE49-F238E27FC236}">
                <a16:creationId xmlns:a16="http://schemas.microsoft.com/office/drawing/2014/main" id="{774460BA-CC01-48B2-8F37-26A9DE70BDB0}"/>
              </a:ext>
            </a:extLst>
          </p:cNvPr>
          <p:cNvSpPr txBox="1"/>
          <p:nvPr/>
        </p:nvSpPr>
        <p:spPr>
          <a:xfrm>
            <a:off x="5003344" y="320452"/>
            <a:ext cx="3255279"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Zara Hurricane – INR 2950</a:t>
            </a:r>
          </a:p>
        </p:txBody>
      </p:sp>
      <p:pic>
        <p:nvPicPr>
          <p:cNvPr id="5" name="Picture 4">
            <a:extLst>
              <a:ext uri="{FF2B5EF4-FFF2-40B4-BE49-F238E27FC236}">
                <a16:creationId xmlns:a16="http://schemas.microsoft.com/office/drawing/2014/main" id="{6C35842B-71D7-402B-BB2C-6A5AF27BF4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3805" y="966174"/>
            <a:ext cx="4925652" cy="49256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AF7A11BB-CD9D-4235-AFA9-B85F1C53E136}"/>
              </a:ext>
            </a:extLst>
          </p:cNvPr>
          <p:cNvSpPr txBox="1"/>
          <p:nvPr/>
        </p:nvSpPr>
        <p:spPr>
          <a:xfrm>
            <a:off x="4425593" y="6168216"/>
            <a:ext cx="6097712" cy="369332"/>
          </a:xfrm>
          <a:prstGeom prst="rect">
            <a:avLst/>
          </a:prstGeom>
          <a:noFill/>
        </p:spPr>
        <p:txBody>
          <a:bodyPr wrap="square">
            <a:spAutoFit/>
          </a:bodyPr>
          <a:lstStyle/>
          <a:p>
            <a:r>
              <a:rPr lang="en-IN" dirty="0"/>
              <a:t>https://homevedaa.com/product/zara-hurricane/</a:t>
            </a:r>
          </a:p>
        </p:txBody>
      </p:sp>
    </p:spTree>
    <p:extLst>
      <p:ext uri="{BB962C8B-B14F-4D97-AF65-F5344CB8AC3E}">
        <p14:creationId xmlns:p14="http://schemas.microsoft.com/office/powerpoint/2010/main" val="3466393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1DDE9A01-054F-4A07-9530-94B06C77C1EA}"/>
              </a:ext>
            </a:extLst>
          </p:cNvPr>
          <p:cNvPicPr>
            <a:picLocks noChangeAspect="1"/>
          </p:cNvPicPr>
          <p:nvPr/>
        </p:nvPicPr>
        <p:blipFill rotWithShape="1">
          <a:blip r:embed="rId7">
            <a:extLst>
              <a:ext uri="{28A0092B-C50C-407E-A947-70E740481C1C}">
                <a14:useLocalDpi xmlns:a14="http://schemas.microsoft.com/office/drawing/2010/main" val="0"/>
              </a:ext>
            </a:extLst>
          </a:blip>
          <a:srcRect l="16666" t="7415" b="6537"/>
          <a:stretch/>
        </p:blipFill>
        <p:spPr>
          <a:xfrm>
            <a:off x="4337472" y="861358"/>
            <a:ext cx="4333736" cy="52061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B7D0EAA1-D9E1-49F4-A9F1-50272C3970EB}"/>
              </a:ext>
            </a:extLst>
          </p:cNvPr>
          <p:cNvSpPr txBox="1"/>
          <p:nvPr/>
        </p:nvSpPr>
        <p:spPr>
          <a:xfrm>
            <a:off x="4553050" y="248736"/>
            <a:ext cx="3902581" cy="383741"/>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Twirl Candle Holder </a:t>
            </a:r>
            <a:r>
              <a:rPr lang="en-US" b="1" dirty="0">
                <a:solidFill>
                  <a:schemeClr val="bg2">
                    <a:lumMod val="50000"/>
                  </a:schemeClr>
                </a:solidFill>
                <a:latin typeface="Gadugi" panose="020B0502040204020203" pitchFamily="34" charset="0"/>
                <a:ea typeface="Gadugi" panose="020B0502040204020203" pitchFamily="34" charset="0"/>
              </a:rPr>
              <a:t>-</a:t>
            </a:r>
            <a:r>
              <a:rPr lang="en-US" sz="1800" b="1" kern="1200" dirty="0">
                <a:solidFill>
                  <a:schemeClr val="bg2">
                    <a:lumMod val="50000"/>
                  </a:schemeClr>
                </a:solidFill>
                <a:latin typeface="Gadugi" panose="020B0502040204020203" pitchFamily="34" charset="0"/>
                <a:ea typeface="Gadugi" panose="020B0502040204020203" pitchFamily="34" charset="0"/>
              </a:rPr>
              <a:t>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2200</a:t>
            </a:r>
          </a:p>
        </p:txBody>
      </p:sp>
      <p:sp>
        <p:nvSpPr>
          <p:cNvPr id="10" name="TextBox 9">
            <a:extLst>
              <a:ext uri="{FF2B5EF4-FFF2-40B4-BE49-F238E27FC236}">
                <a16:creationId xmlns:a16="http://schemas.microsoft.com/office/drawing/2014/main" id="{F248AF1C-929B-4F53-9736-09A8AE9EF2EC}"/>
              </a:ext>
            </a:extLst>
          </p:cNvPr>
          <p:cNvSpPr txBox="1"/>
          <p:nvPr/>
        </p:nvSpPr>
        <p:spPr>
          <a:xfrm>
            <a:off x="3932433" y="6239932"/>
            <a:ext cx="6097712" cy="369332"/>
          </a:xfrm>
          <a:prstGeom prst="rect">
            <a:avLst/>
          </a:prstGeom>
          <a:noFill/>
        </p:spPr>
        <p:txBody>
          <a:bodyPr wrap="square">
            <a:spAutoFit/>
          </a:bodyPr>
          <a:lstStyle/>
          <a:p>
            <a:r>
              <a:rPr lang="en-IN" dirty="0"/>
              <a:t>https://homevedaa.com/product/twirl-candle-holder/</a:t>
            </a:r>
          </a:p>
        </p:txBody>
      </p:sp>
    </p:spTree>
    <p:extLst>
      <p:ext uri="{BB962C8B-B14F-4D97-AF65-F5344CB8AC3E}">
        <p14:creationId xmlns:p14="http://schemas.microsoft.com/office/powerpoint/2010/main" val="362630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C94F4757-9F0F-4A10-8F46-F471F57AB93D}"/>
              </a:ext>
            </a:extLst>
          </p:cNvPr>
          <p:cNvPicPr>
            <a:picLocks noChangeAspect="1"/>
          </p:cNvPicPr>
          <p:nvPr/>
        </p:nvPicPr>
        <p:blipFill rotWithShape="1">
          <a:blip r:embed="rId7">
            <a:extLst>
              <a:ext uri="{28A0092B-C50C-407E-A947-70E740481C1C}">
                <a14:useLocalDpi xmlns:a14="http://schemas.microsoft.com/office/drawing/2010/main" val="0"/>
              </a:ext>
            </a:extLst>
          </a:blip>
          <a:srcRect l="-1" t="8137" r="667" b="29265"/>
          <a:stretch/>
        </p:blipFill>
        <p:spPr>
          <a:xfrm>
            <a:off x="2926256" y="920832"/>
            <a:ext cx="5229436" cy="4943272"/>
          </a:xfrm>
          <a:prstGeom prst="rect">
            <a:avLst/>
          </a:prstGeom>
        </p:spPr>
      </p:pic>
      <p:pic>
        <p:nvPicPr>
          <p:cNvPr id="8" name="Picture 7">
            <a:extLst>
              <a:ext uri="{FF2B5EF4-FFF2-40B4-BE49-F238E27FC236}">
                <a16:creationId xmlns:a16="http://schemas.microsoft.com/office/drawing/2014/main" id="{97E16401-8A8A-4AF1-9D0C-6354A33ABAD0}"/>
              </a:ext>
            </a:extLst>
          </p:cNvPr>
          <p:cNvPicPr>
            <a:picLocks noChangeAspect="1"/>
          </p:cNvPicPr>
          <p:nvPr/>
        </p:nvPicPr>
        <p:blipFill rotWithShape="1">
          <a:blip r:embed="rId8">
            <a:extLst>
              <a:ext uri="{28A0092B-C50C-407E-A947-70E740481C1C}">
                <a14:useLocalDpi xmlns:a14="http://schemas.microsoft.com/office/drawing/2010/main" val="0"/>
              </a:ext>
            </a:extLst>
          </a:blip>
          <a:srcRect l="3619" t="24578" r="33083" b="12823"/>
          <a:stretch/>
        </p:blipFill>
        <p:spPr>
          <a:xfrm>
            <a:off x="7300014" y="1192112"/>
            <a:ext cx="2894000" cy="429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DE763A66-9716-4AB0-A50D-7F69286F99CF}"/>
              </a:ext>
            </a:extLst>
          </p:cNvPr>
          <p:cNvSpPr txBox="1"/>
          <p:nvPr/>
        </p:nvSpPr>
        <p:spPr>
          <a:xfrm>
            <a:off x="4654914" y="320452"/>
            <a:ext cx="3964745"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Twin Candle Holder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1800</a:t>
            </a:r>
          </a:p>
        </p:txBody>
      </p:sp>
      <p:sp>
        <p:nvSpPr>
          <p:cNvPr id="11" name="TextBox 10">
            <a:extLst>
              <a:ext uri="{FF2B5EF4-FFF2-40B4-BE49-F238E27FC236}">
                <a16:creationId xmlns:a16="http://schemas.microsoft.com/office/drawing/2014/main" id="{386D23D1-BE91-4DFB-8005-62800586AB95}"/>
              </a:ext>
            </a:extLst>
          </p:cNvPr>
          <p:cNvSpPr txBox="1"/>
          <p:nvPr/>
        </p:nvSpPr>
        <p:spPr>
          <a:xfrm>
            <a:off x="3932434" y="6119787"/>
            <a:ext cx="6097712" cy="369332"/>
          </a:xfrm>
          <a:prstGeom prst="rect">
            <a:avLst/>
          </a:prstGeom>
          <a:noFill/>
        </p:spPr>
        <p:txBody>
          <a:bodyPr wrap="square">
            <a:spAutoFit/>
          </a:bodyPr>
          <a:lstStyle/>
          <a:p>
            <a:r>
              <a:rPr lang="en-IN" dirty="0"/>
              <a:t>https://homevedaa.com/product/twin-candle-holder/</a:t>
            </a:r>
          </a:p>
        </p:txBody>
      </p:sp>
    </p:spTree>
    <p:extLst>
      <p:ext uri="{BB962C8B-B14F-4D97-AF65-F5344CB8AC3E}">
        <p14:creationId xmlns:p14="http://schemas.microsoft.com/office/powerpoint/2010/main" val="179158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2" name="TextBox 1">
            <a:extLst>
              <a:ext uri="{FF2B5EF4-FFF2-40B4-BE49-F238E27FC236}">
                <a16:creationId xmlns:a16="http://schemas.microsoft.com/office/drawing/2014/main" id="{D5021EF5-DF76-49FB-BE77-4E733DE22729}"/>
              </a:ext>
            </a:extLst>
          </p:cNvPr>
          <p:cNvSpPr txBox="1"/>
          <p:nvPr/>
        </p:nvSpPr>
        <p:spPr>
          <a:xfrm>
            <a:off x="3396751" y="175905"/>
            <a:ext cx="5963920"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ILA candle Stand – wooden hand carved  – INR 3900</a:t>
            </a:r>
          </a:p>
        </p:txBody>
      </p:sp>
      <p:pic>
        <p:nvPicPr>
          <p:cNvPr id="8" name="Picture 7">
            <a:extLst>
              <a:ext uri="{FF2B5EF4-FFF2-40B4-BE49-F238E27FC236}">
                <a16:creationId xmlns:a16="http://schemas.microsoft.com/office/drawing/2014/main" id="{83B6CF17-7B31-4CAE-B2D2-994E6A6F1AF6}"/>
              </a:ext>
            </a:extLst>
          </p:cNvPr>
          <p:cNvPicPr>
            <a:picLocks noChangeAspect="1"/>
          </p:cNvPicPr>
          <p:nvPr/>
        </p:nvPicPr>
        <p:blipFill rotWithShape="1">
          <a:blip r:embed="rId7">
            <a:extLst>
              <a:ext uri="{28A0092B-C50C-407E-A947-70E740481C1C}">
                <a14:useLocalDpi xmlns:a14="http://schemas.microsoft.com/office/drawing/2010/main" val="0"/>
              </a:ext>
            </a:extLst>
          </a:blip>
          <a:srcRect l="29848" t="-168" r="6670" b="1"/>
          <a:stretch/>
        </p:blipFill>
        <p:spPr>
          <a:xfrm>
            <a:off x="2590111" y="689784"/>
            <a:ext cx="3788600" cy="5977978"/>
          </a:xfrm>
          <a:prstGeom prst="rect">
            <a:avLst/>
          </a:prstGeom>
        </p:spPr>
      </p:pic>
      <p:sp>
        <p:nvSpPr>
          <p:cNvPr id="10" name="TextBox 9">
            <a:extLst>
              <a:ext uri="{FF2B5EF4-FFF2-40B4-BE49-F238E27FC236}">
                <a16:creationId xmlns:a16="http://schemas.microsoft.com/office/drawing/2014/main" id="{B028BD6B-7A97-4B24-B4EF-371638A2D15B}"/>
              </a:ext>
            </a:extLst>
          </p:cNvPr>
          <p:cNvSpPr txBox="1"/>
          <p:nvPr/>
        </p:nvSpPr>
        <p:spPr>
          <a:xfrm>
            <a:off x="6553033" y="5789755"/>
            <a:ext cx="6097712" cy="369332"/>
          </a:xfrm>
          <a:prstGeom prst="rect">
            <a:avLst/>
          </a:prstGeom>
          <a:noFill/>
        </p:spPr>
        <p:txBody>
          <a:bodyPr wrap="square">
            <a:spAutoFit/>
          </a:bodyPr>
          <a:lstStyle/>
          <a:p>
            <a:r>
              <a:rPr lang="en-IN" dirty="0"/>
              <a:t>https://homevedaa.com/product/ila-candle-holder/</a:t>
            </a:r>
          </a:p>
        </p:txBody>
      </p:sp>
    </p:spTree>
    <p:extLst>
      <p:ext uri="{BB962C8B-B14F-4D97-AF65-F5344CB8AC3E}">
        <p14:creationId xmlns:p14="http://schemas.microsoft.com/office/powerpoint/2010/main" val="2716873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7D294401-C870-4146-B96A-934C61AC3C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4327" y="725557"/>
            <a:ext cx="8812794" cy="53049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8C451EE4-4926-42BF-807D-BF14F4D88903}"/>
              </a:ext>
            </a:extLst>
          </p:cNvPr>
          <p:cNvSpPr txBox="1"/>
          <p:nvPr/>
        </p:nvSpPr>
        <p:spPr>
          <a:xfrm>
            <a:off x="3480314" y="249659"/>
            <a:ext cx="7355840"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Glimmer Tea light Holder – set of 4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390 for the set </a:t>
            </a:r>
          </a:p>
        </p:txBody>
      </p:sp>
      <p:sp>
        <p:nvSpPr>
          <p:cNvPr id="10" name="TextBox 9">
            <a:extLst>
              <a:ext uri="{FF2B5EF4-FFF2-40B4-BE49-F238E27FC236}">
                <a16:creationId xmlns:a16="http://schemas.microsoft.com/office/drawing/2014/main" id="{08AE9764-248B-4350-90CB-D2657830DDD4}"/>
              </a:ext>
            </a:extLst>
          </p:cNvPr>
          <p:cNvSpPr txBox="1"/>
          <p:nvPr/>
        </p:nvSpPr>
        <p:spPr>
          <a:xfrm>
            <a:off x="3791868" y="6233686"/>
            <a:ext cx="6097712" cy="369332"/>
          </a:xfrm>
          <a:prstGeom prst="rect">
            <a:avLst/>
          </a:prstGeom>
          <a:noFill/>
        </p:spPr>
        <p:txBody>
          <a:bodyPr wrap="square">
            <a:spAutoFit/>
          </a:bodyPr>
          <a:lstStyle/>
          <a:p>
            <a:r>
              <a:rPr lang="en-IN" dirty="0"/>
              <a:t>https://homevedaa.com/product/glimmer-tea-light-holder/</a:t>
            </a:r>
          </a:p>
        </p:txBody>
      </p:sp>
    </p:spTree>
    <p:extLst>
      <p:ext uri="{BB962C8B-B14F-4D97-AF65-F5344CB8AC3E}">
        <p14:creationId xmlns:p14="http://schemas.microsoft.com/office/powerpoint/2010/main" val="2445612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2" name="TextBox 1">
            <a:extLst>
              <a:ext uri="{FF2B5EF4-FFF2-40B4-BE49-F238E27FC236}">
                <a16:creationId xmlns:a16="http://schemas.microsoft.com/office/drawing/2014/main" id="{A32273D3-F550-421F-B7CB-810387525A72}"/>
              </a:ext>
            </a:extLst>
          </p:cNvPr>
          <p:cNvSpPr txBox="1"/>
          <p:nvPr/>
        </p:nvSpPr>
        <p:spPr>
          <a:xfrm>
            <a:off x="1621312" y="129774"/>
            <a:ext cx="10413820"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Savannah Coasters – a set of 6 mix match coasters with etched motifs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2100 for the set of 6</a:t>
            </a:r>
          </a:p>
        </p:txBody>
      </p:sp>
      <p:pic>
        <p:nvPicPr>
          <p:cNvPr id="8" name="Picture 7">
            <a:extLst>
              <a:ext uri="{FF2B5EF4-FFF2-40B4-BE49-F238E27FC236}">
                <a16:creationId xmlns:a16="http://schemas.microsoft.com/office/drawing/2014/main" id="{56AE72BB-A9E6-4768-BC2A-CAC393221228}"/>
              </a:ext>
            </a:extLst>
          </p:cNvPr>
          <p:cNvPicPr>
            <a:picLocks noChangeAspect="1"/>
          </p:cNvPicPr>
          <p:nvPr/>
        </p:nvPicPr>
        <p:blipFill rotWithShape="1">
          <a:blip r:embed="rId7">
            <a:extLst>
              <a:ext uri="{28A0092B-C50C-407E-A947-70E740481C1C}">
                <a14:useLocalDpi xmlns:a14="http://schemas.microsoft.com/office/drawing/2010/main" val="0"/>
              </a:ext>
            </a:extLst>
          </a:blip>
          <a:srcRect l="6416" t="13774" b="17198"/>
          <a:stretch/>
        </p:blipFill>
        <p:spPr>
          <a:xfrm>
            <a:off x="7196869" y="3500919"/>
            <a:ext cx="3399238" cy="2507331"/>
          </a:xfrm>
          <a:prstGeom prst="rect">
            <a:avLst/>
          </a:prstGeom>
        </p:spPr>
      </p:pic>
      <p:pic>
        <p:nvPicPr>
          <p:cNvPr id="10" name="Picture 9">
            <a:extLst>
              <a:ext uri="{FF2B5EF4-FFF2-40B4-BE49-F238E27FC236}">
                <a16:creationId xmlns:a16="http://schemas.microsoft.com/office/drawing/2014/main" id="{C66306E4-AD4D-4A6C-AA19-5776AD206600}"/>
              </a:ext>
            </a:extLst>
          </p:cNvPr>
          <p:cNvPicPr>
            <a:picLocks noChangeAspect="1"/>
          </p:cNvPicPr>
          <p:nvPr/>
        </p:nvPicPr>
        <p:blipFill rotWithShape="1">
          <a:blip r:embed="rId8">
            <a:extLst>
              <a:ext uri="{28A0092B-C50C-407E-A947-70E740481C1C}">
                <a14:useLocalDpi xmlns:a14="http://schemas.microsoft.com/office/drawing/2010/main" val="0"/>
              </a:ext>
            </a:extLst>
          </a:blip>
          <a:srcRect l="4342" t="24445" r="5997" b="9420"/>
          <a:stretch/>
        </p:blipFill>
        <p:spPr>
          <a:xfrm>
            <a:off x="7196869" y="849485"/>
            <a:ext cx="3399599" cy="2507596"/>
          </a:xfrm>
          <a:prstGeom prst="rect">
            <a:avLst/>
          </a:prstGeom>
        </p:spPr>
      </p:pic>
      <p:pic>
        <p:nvPicPr>
          <p:cNvPr id="14" name="Picture 13">
            <a:extLst>
              <a:ext uri="{FF2B5EF4-FFF2-40B4-BE49-F238E27FC236}">
                <a16:creationId xmlns:a16="http://schemas.microsoft.com/office/drawing/2014/main" id="{18E7618E-E1D1-4B22-B764-9328897989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1974" y="935783"/>
            <a:ext cx="4617067" cy="4986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F56A290-2C2E-44C2-92F7-A6800EC226BD}"/>
              </a:ext>
            </a:extLst>
          </p:cNvPr>
          <p:cNvSpPr txBox="1"/>
          <p:nvPr/>
        </p:nvSpPr>
        <p:spPr>
          <a:xfrm>
            <a:off x="2984403" y="6174227"/>
            <a:ext cx="7687638" cy="369332"/>
          </a:xfrm>
          <a:prstGeom prst="rect">
            <a:avLst/>
          </a:prstGeom>
          <a:noFill/>
        </p:spPr>
        <p:txBody>
          <a:bodyPr wrap="square">
            <a:spAutoFit/>
          </a:bodyPr>
          <a:lstStyle/>
          <a:p>
            <a:r>
              <a:rPr lang="en-IN" dirty="0"/>
              <a:t>https://homevedaa.com/product/savannah-coasters-set-of-6-coming-soon/</a:t>
            </a:r>
          </a:p>
        </p:txBody>
      </p:sp>
    </p:spTree>
    <p:extLst>
      <p:ext uri="{BB962C8B-B14F-4D97-AF65-F5344CB8AC3E}">
        <p14:creationId xmlns:p14="http://schemas.microsoft.com/office/powerpoint/2010/main" val="155818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9" name="TextBox 8">
            <a:extLst>
              <a:ext uri="{FF2B5EF4-FFF2-40B4-BE49-F238E27FC236}">
                <a16:creationId xmlns:a16="http://schemas.microsoft.com/office/drawing/2014/main" id="{B04E663F-95F3-4394-B6A4-624C8831CE1D}"/>
              </a:ext>
            </a:extLst>
          </p:cNvPr>
          <p:cNvSpPr txBox="1"/>
          <p:nvPr/>
        </p:nvSpPr>
        <p:spPr>
          <a:xfrm>
            <a:off x="2509520" y="232708"/>
            <a:ext cx="8759057" cy="369332"/>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Birdy Marble Coasters - set of 2 with bird inlay in brass</a:t>
            </a:r>
            <a:r>
              <a:rPr lang="en-US" sz="1800" b="1" kern="1200" dirty="0">
                <a:solidFill>
                  <a:schemeClr val="bg2">
                    <a:lumMod val="50000"/>
                  </a:schemeClr>
                </a:solidFill>
                <a:latin typeface="Gadugi" panose="020B0502040204020203" pitchFamily="34" charset="0"/>
                <a:ea typeface="Gadugi" panose="020B0502040204020203" pitchFamily="34" charset="0"/>
              </a:rPr>
              <a:t> – </a:t>
            </a:r>
            <a:r>
              <a:rPr lang="en-US" b="1"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1550 </a:t>
            </a:r>
            <a:r>
              <a:rPr lang="en-US" sz="1800" b="1" kern="1200" dirty="0">
                <a:solidFill>
                  <a:schemeClr val="bg2">
                    <a:lumMod val="50000"/>
                  </a:schemeClr>
                </a:solidFill>
                <a:latin typeface="Gadugi" panose="020B0502040204020203" pitchFamily="34" charset="0"/>
                <a:ea typeface="Gadugi" panose="020B0502040204020203" pitchFamily="34" charset="0"/>
              </a:rPr>
              <a:t>for set of 2. </a:t>
            </a:r>
          </a:p>
        </p:txBody>
      </p:sp>
      <p:pic>
        <p:nvPicPr>
          <p:cNvPr id="5" name="Picture 4">
            <a:extLst>
              <a:ext uri="{FF2B5EF4-FFF2-40B4-BE49-F238E27FC236}">
                <a16:creationId xmlns:a16="http://schemas.microsoft.com/office/drawing/2014/main" id="{C69416D5-FF36-4876-B852-D5AFE4783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4952" y="833051"/>
            <a:ext cx="5191898" cy="51918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0D0FD35F-D030-4087-8BFF-9F1E56FEF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4655" y="1677039"/>
            <a:ext cx="3503922" cy="3503922"/>
          </a:xfrm>
          <a:prstGeom prst="rect">
            <a:avLst/>
          </a:prstGeom>
        </p:spPr>
      </p:pic>
      <p:sp>
        <p:nvSpPr>
          <p:cNvPr id="12" name="TextBox 11">
            <a:extLst>
              <a:ext uri="{FF2B5EF4-FFF2-40B4-BE49-F238E27FC236}">
                <a16:creationId xmlns:a16="http://schemas.microsoft.com/office/drawing/2014/main" id="{DF1359B7-0486-4B62-9D01-158C1ACF284E}"/>
              </a:ext>
            </a:extLst>
          </p:cNvPr>
          <p:cNvSpPr txBox="1"/>
          <p:nvPr/>
        </p:nvSpPr>
        <p:spPr>
          <a:xfrm>
            <a:off x="4240658" y="6186550"/>
            <a:ext cx="6097712" cy="369332"/>
          </a:xfrm>
          <a:prstGeom prst="rect">
            <a:avLst/>
          </a:prstGeom>
          <a:noFill/>
        </p:spPr>
        <p:txBody>
          <a:bodyPr wrap="square">
            <a:spAutoFit/>
          </a:bodyPr>
          <a:lstStyle/>
          <a:p>
            <a:r>
              <a:rPr lang="en-IN" dirty="0"/>
              <a:t>https://homevedaa.com/product/birdy-coaster/</a:t>
            </a:r>
          </a:p>
        </p:txBody>
      </p:sp>
    </p:spTree>
    <p:extLst>
      <p:ext uri="{BB962C8B-B14F-4D97-AF65-F5344CB8AC3E}">
        <p14:creationId xmlns:p14="http://schemas.microsoft.com/office/powerpoint/2010/main" val="17634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00D4415D-7F63-4B54-8877-D9FC513A139B}"/>
              </a:ext>
            </a:extLst>
          </p:cNvPr>
          <p:cNvPicPr>
            <a:picLocks noChangeAspect="1"/>
          </p:cNvPicPr>
          <p:nvPr/>
        </p:nvPicPr>
        <p:blipFill rotWithShape="1">
          <a:blip r:embed="rId7">
            <a:extLst>
              <a:ext uri="{28A0092B-C50C-407E-A947-70E740481C1C}">
                <a14:useLocalDpi xmlns:a14="http://schemas.microsoft.com/office/drawing/2010/main" val="0"/>
              </a:ext>
            </a:extLst>
          </a:blip>
          <a:srcRect t="16034"/>
          <a:stretch/>
        </p:blipFill>
        <p:spPr>
          <a:xfrm>
            <a:off x="7837966" y="1630246"/>
            <a:ext cx="3821670" cy="3208881"/>
          </a:xfrm>
          <a:prstGeom prst="rect">
            <a:avLst/>
          </a:prstGeom>
        </p:spPr>
      </p:pic>
      <p:pic>
        <p:nvPicPr>
          <p:cNvPr id="12" name="Picture 11">
            <a:extLst>
              <a:ext uri="{FF2B5EF4-FFF2-40B4-BE49-F238E27FC236}">
                <a16:creationId xmlns:a16="http://schemas.microsoft.com/office/drawing/2014/main" id="{DF850FA4-092E-4A61-BD11-EDC4D7FF0B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3199" y="689784"/>
            <a:ext cx="5171440" cy="51714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F4E2EF71-5C83-4870-B95D-DF1F0913FDB5}"/>
              </a:ext>
            </a:extLst>
          </p:cNvPr>
          <p:cNvSpPr txBox="1"/>
          <p:nvPr/>
        </p:nvSpPr>
        <p:spPr>
          <a:xfrm>
            <a:off x="2357818" y="202408"/>
            <a:ext cx="8759057" cy="369332"/>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Leaf Marble Coasters - set of 2 with leaf inlay in brass</a:t>
            </a:r>
            <a:r>
              <a:rPr lang="en-US" sz="1800" b="1" kern="1200" dirty="0">
                <a:solidFill>
                  <a:schemeClr val="bg2">
                    <a:lumMod val="50000"/>
                  </a:schemeClr>
                </a:solidFill>
                <a:latin typeface="Gadugi" panose="020B0502040204020203" pitchFamily="34" charset="0"/>
                <a:ea typeface="Gadugi" panose="020B0502040204020203" pitchFamily="34" charset="0"/>
              </a:rPr>
              <a:t> – </a:t>
            </a:r>
            <a:r>
              <a:rPr lang="en-US" b="1"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1550 </a:t>
            </a:r>
            <a:r>
              <a:rPr lang="en-US" sz="1800" b="1" kern="1200" dirty="0">
                <a:solidFill>
                  <a:schemeClr val="bg2">
                    <a:lumMod val="50000"/>
                  </a:schemeClr>
                </a:solidFill>
                <a:latin typeface="Gadugi" panose="020B0502040204020203" pitchFamily="34" charset="0"/>
                <a:ea typeface="Gadugi" panose="020B0502040204020203" pitchFamily="34" charset="0"/>
              </a:rPr>
              <a:t>for set of 2. </a:t>
            </a:r>
          </a:p>
        </p:txBody>
      </p:sp>
      <p:sp>
        <p:nvSpPr>
          <p:cNvPr id="13" name="TextBox 12">
            <a:extLst>
              <a:ext uri="{FF2B5EF4-FFF2-40B4-BE49-F238E27FC236}">
                <a16:creationId xmlns:a16="http://schemas.microsoft.com/office/drawing/2014/main" id="{AB83C4A9-2B33-4A93-B857-42BB8E724DB6}"/>
              </a:ext>
            </a:extLst>
          </p:cNvPr>
          <p:cNvSpPr txBox="1"/>
          <p:nvPr/>
        </p:nvSpPr>
        <p:spPr>
          <a:xfrm>
            <a:off x="4230384" y="6168216"/>
            <a:ext cx="6097712" cy="369332"/>
          </a:xfrm>
          <a:prstGeom prst="rect">
            <a:avLst/>
          </a:prstGeom>
          <a:noFill/>
        </p:spPr>
        <p:txBody>
          <a:bodyPr wrap="square">
            <a:spAutoFit/>
          </a:bodyPr>
          <a:lstStyle/>
          <a:p>
            <a:r>
              <a:rPr lang="en-IN" dirty="0"/>
              <a:t>https://homevedaa.com/product/leaf-coaster/</a:t>
            </a:r>
          </a:p>
        </p:txBody>
      </p:sp>
    </p:spTree>
    <p:extLst>
      <p:ext uri="{BB962C8B-B14F-4D97-AF65-F5344CB8AC3E}">
        <p14:creationId xmlns:p14="http://schemas.microsoft.com/office/powerpoint/2010/main" val="1943798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12" name="TextBox 11">
            <a:extLst>
              <a:ext uri="{FF2B5EF4-FFF2-40B4-BE49-F238E27FC236}">
                <a16:creationId xmlns:a16="http://schemas.microsoft.com/office/drawing/2014/main" id="{E5A8977E-C12D-4E35-ABD9-80A00910A3E9}"/>
              </a:ext>
            </a:extLst>
          </p:cNvPr>
          <p:cNvSpPr txBox="1"/>
          <p:nvPr/>
        </p:nvSpPr>
        <p:spPr>
          <a:xfrm rot="16200000">
            <a:off x="-2276463" y="2795879"/>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Our DNA </a:t>
            </a:r>
          </a:p>
        </p:txBody>
      </p:sp>
      <p:pic>
        <p:nvPicPr>
          <p:cNvPr id="11" name="Picture 10">
            <a:extLst>
              <a:ext uri="{FF2B5EF4-FFF2-40B4-BE49-F238E27FC236}">
                <a16:creationId xmlns:a16="http://schemas.microsoft.com/office/drawing/2014/main" id="{89462B1B-7977-4E58-BB76-3D8FC3C41579}"/>
              </a:ext>
            </a:extLst>
          </p:cNvPr>
          <p:cNvPicPr>
            <a:picLocks noChangeAspect="1"/>
          </p:cNvPicPr>
          <p:nvPr/>
        </p:nvPicPr>
        <p:blipFill rotWithShape="1">
          <a:blip r:embed="rId7">
            <a:grayscl/>
            <a:alphaModFix amt="20000"/>
            <a:extLst>
              <a:ext uri="{28A0092B-C50C-407E-A947-70E740481C1C}">
                <a14:useLocalDpi xmlns:a14="http://schemas.microsoft.com/office/drawing/2010/main" val="0"/>
              </a:ext>
            </a:extLst>
          </a:blip>
          <a:srcRect l="24279" t="16486" r="49181" b="33138"/>
          <a:stretch/>
        </p:blipFill>
        <p:spPr>
          <a:xfrm>
            <a:off x="8694048" y="102356"/>
            <a:ext cx="3500313" cy="6644165"/>
          </a:xfrm>
          <a:prstGeom prst="rect">
            <a:avLst/>
          </a:prstGeom>
        </p:spPr>
      </p:pic>
      <p:sp>
        <p:nvSpPr>
          <p:cNvPr id="13" name="TextBox 12">
            <a:extLst>
              <a:ext uri="{FF2B5EF4-FFF2-40B4-BE49-F238E27FC236}">
                <a16:creationId xmlns:a16="http://schemas.microsoft.com/office/drawing/2014/main" id="{031090F2-B7D7-4017-8F53-03BEC54C1C96}"/>
              </a:ext>
            </a:extLst>
          </p:cNvPr>
          <p:cNvSpPr txBox="1"/>
          <p:nvPr/>
        </p:nvSpPr>
        <p:spPr>
          <a:xfrm>
            <a:off x="1859343" y="314890"/>
            <a:ext cx="9910049" cy="7232749"/>
          </a:xfrm>
          <a:prstGeom prst="rect">
            <a:avLst/>
          </a:prstGeom>
          <a:noFill/>
        </p:spPr>
        <p:txBody>
          <a:bodyPr wrap="square" rtlCol="0">
            <a:spAutoFit/>
          </a:bodyPr>
          <a:lstStyle/>
          <a:p>
            <a:endParaRPr lang="en-US" dirty="0">
              <a:solidFill>
                <a:srgbClr val="797725"/>
              </a:solidFill>
              <a:latin typeface="Segoe Print" panose="02000600000000000000" pitchFamily="2" charset="0"/>
              <a:ea typeface="AppleGothic"/>
              <a:cs typeface="AppleGothic"/>
            </a:endParaRPr>
          </a:p>
          <a:p>
            <a:r>
              <a:rPr lang="en-US" dirty="0" err="1">
                <a:solidFill>
                  <a:srgbClr val="797725"/>
                </a:solidFill>
                <a:latin typeface="Segoe Print" panose="02000600000000000000" pitchFamily="2" charset="0"/>
                <a:ea typeface="AppleGothic"/>
                <a:cs typeface="AppleGothic"/>
              </a:rPr>
              <a:t>HomeVedaa</a:t>
            </a:r>
            <a:r>
              <a:rPr lang="en-US" dirty="0">
                <a:solidFill>
                  <a:srgbClr val="797725"/>
                </a:solidFill>
                <a:latin typeface="Segoe Print" panose="02000600000000000000" pitchFamily="2" charset="0"/>
                <a:ea typeface="AppleGothic"/>
                <a:cs typeface="AppleGothic"/>
              </a:rPr>
              <a:t> </a:t>
            </a:r>
            <a:r>
              <a:rPr lang="en-US" dirty="0">
                <a:solidFill>
                  <a:schemeClr val="tx1">
                    <a:lumMod val="85000"/>
                    <a:lumOff val="15000"/>
                  </a:schemeClr>
                </a:solidFill>
                <a:latin typeface="Segoe Print" panose="02000600000000000000" pitchFamily="2" charset="0"/>
                <a:ea typeface="AppleGothic"/>
                <a:cs typeface="AppleGothic"/>
              </a:rPr>
              <a:t>is a platform bringing together finely crafted pieces and home accessories. Each product lovingly crafted with attention to detail, lending that special touch of beauty and luxury. We do not believe in compromising on quality, ethical sourcing and sustainable packaging standards.</a:t>
            </a:r>
          </a:p>
          <a:p>
            <a:r>
              <a:rPr lang="en-US" dirty="0">
                <a:solidFill>
                  <a:schemeClr val="tx1">
                    <a:lumMod val="85000"/>
                    <a:lumOff val="15000"/>
                  </a:schemeClr>
                </a:solidFill>
                <a:latin typeface="Segoe Print" panose="02000600000000000000" pitchFamily="2" charset="0"/>
                <a:ea typeface="AppleGothic"/>
                <a:cs typeface="AppleGothic"/>
              </a:rPr>
              <a:t>We are a homegrown brand founded in the year 2019. </a:t>
            </a:r>
          </a:p>
          <a:p>
            <a:endParaRPr lang="en-US" sz="1400" b="1" dirty="0">
              <a:solidFill>
                <a:schemeClr val="tx1">
                  <a:lumMod val="85000"/>
                  <a:lumOff val="15000"/>
                </a:schemeClr>
              </a:solidFill>
              <a:latin typeface="Segoe Print" panose="02000600000000000000" pitchFamily="2" charset="0"/>
              <a:ea typeface="AppleGothic"/>
              <a:cs typeface="AppleGothic"/>
            </a:endParaRPr>
          </a:p>
          <a:p>
            <a:r>
              <a:rPr lang="en-US" dirty="0">
                <a:solidFill>
                  <a:srgbClr val="797725"/>
                </a:solidFill>
                <a:latin typeface="Segoe Print" panose="02000600000000000000" pitchFamily="2" charset="0"/>
                <a:ea typeface="AppleGothic"/>
                <a:cs typeface="AppleGothic"/>
              </a:rPr>
              <a:t>Our Core Values </a:t>
            </a:r>
            <a:r>
              <a:rPr lang="en-US" dirty="0">
                <a:solidFill>
                  <a:schemeClr val="tx1">
                    <a:lumMod val="85000"/>
                    <a:lumOff val="15000"/>
                  </a:schemeClr>
                </a:solidFill>
                <a:latin typeface="Segoe Print" panose="02000600000000000000" pitchFamily="2" charset="0"/>
                <a:ea typeface="AppleGothic"/>
                <a:cs typeface="AppleGothic"/>
              </a:rPr>
              <a:t>– Transparency and connect with our customers, encouraging and empowering them to make conscious lifestyle choices by offering sustainable products across various categories.  </a:t>
            </a:r>
          </a:p>
          <a:p>
            <a:endParaRPr lang="en-US" dirty="0">
              <a:solidFill>
                <a:schemeClr val="tx1">
                  <a:lumMod val="85000"/>
                  <a:lumOff val="15000"/>
                </a:schemeClr>
              </a:solidFill>
              <a:latin typeface="Segoe Print" panose="02000600000000000000" pitchFamily="2" charset="0"/>
              <a:ea typeface="AppleGothic"/>
              <a:cs typeface="AppleGothic"/>
            </a:endParaRPr>
          </a:p>
          <a:p>
            <a:r>
              <a:rPr lang="en-US" dirty="0">
                <a:solidFill>
                  <a:srgbClr val="797725"/>
                </a:solidFill>
                <a:latin typeface="Segoe Print" panose="02000600000000000000" pitchFamily="2" charset="0"/>
                <a:ea typeface="AppleGothic"/>
                <a:cs typeface="AppleGothic"/>
              </a:rPr>
              <a:t>Our Mission </a:t>
            </a:r>
            <a:r>
              <a:rPr lang="en-US" dirty="0">
                <a:solidFill>
                  <a:schemeClr val="tx1">
                    <a:lumMod val="85000"/>
                    <a:lumOff val="15000"/>
                  </a:schemeClr>
                </a:solidFill>
                <a:latin typeface="Segoe Print" panose="02000600000000000000" pitchFamily="2" charset="0"/>
                <a:ea typeface="AppleGothic"/>
                <a:cs typeface="AppleGothic"/>
              </a:rPr>
              <a:t>– Committed to building a vast community of people who believe in ethical, sustainable and aesthetically pleasing purchases which are better for the planet. </a:t>
            </a:r>
          </a:p>
          <a:p>
            <a:endParaRPr lang="en-US" dirty="0">
              <a:solidFill>
                <a:schemeClr val="tx1">
                  <a:lumMod val="85000"/>
                  <a:lumOff val="15000"/>
                </a:schemeClr>
              </a:solidFill>
              <a:latin typeface="Segoe Print" panose="02000600000000000000" pitchFamily="2" charset="0"/>
              <a:ea typeface="AppleGothic"/>
              <a:cs typeface="AppleGothic"/>
            </a:endParaRPr>
          </a:p>
          <a:p>
            <a:endParaRPr lang="en-US" dirty="0">
              <a:solidFill>
                <a:schemeClr val="tx1">
                  <a:lumMod val="85000"/>
                  <a:lumOff val="15000"/>
                </a:schemeClr>
              </a:solidFill>
              <a:latin typeface="Segoe Print" panose="02000600000000000000" pitchFamily="2" charset="0"/>
              <a:ea typeface="AppleGothic"/>
              <a:cs typeface="AppleGothic"/>
            </a:endParaRPr>
          </a:p>
          <a:p>
            <a:r>
              <a:rPr lang="en-US" dirty="0">
                <a:solidFill>
                  <a:srgbClr val="797725"/>
                </a:solidFill>
                <a:latin typeface="Segoe Print" panose="02000600000000000000" pitchFamily="2" charset="0"/>
                <a:ea typeface="AppleGothic"/>
                <a:cs typeface="AppleGothic"/>
              </a:rPr>
              <a:t>“Design, product and our ambience must stimulate our five senses of sight, sound, smell, touch and taste. If something does not invoke an emotional response, then know that it’s time for a change! This is my personal belief.” </a:t>
            </a:r>
          </a:p>
          <a:p>
            <a:endParaRPr lang="en-US" dirty="0">
              <a:solidFill>
                <a:srgbClr val="797725"/>
              </a:solidFill>
              <a:latin typeface="Segoe Print" panose="02000600000000000000" pitchFamily="2" charset="0"/>
              <a:ea typeface="AppleGothic"/>
              <a:cs typeface="AppleGothic"/>
            </a:endParaRPr>
          </a:p>
          <a:p>
            <a:r>
              <a:rPr lang="en-US" dirty="0">
                <a:solidFill>
                  <a:srgbClr val="797725"/>
                </a:solidFill>
                <a:latin typeface="Segoe Print" panose="02000600000000000000" pitchFamily="2" charset="0"/>
                <a:ea typeface="AppleGothic"/>
                <a:cs typeface="AppleGothic"/>
              </a:rPr>
              <a:t>Mukta Gill </a:t>
            </a:r>
          </a:p>
          <a:p>
            <a:r>
              <a:rPr lang="en-US" dirty="0">
                <a:solidFill>
                  <a:srgbClr val="797725"/>
                </a:solidFill>
                <a:latin typeface="Segoe Print" panose="02000600000000000000" pitchFamily="2" charset="0"/>
                <a:ea typeface="AppleGothic"/>
                <a:cs typeface="AppleGothic"/>
              </a:rPr>
              <a:t>Founder: </a:t>
            </a:r>
            <a:r>
              <a:rPr lang="en-US" dirty="0" err="1">
                <a:solidFill>
                  <a:srgbClr val="797725"/>
                </a:solidFill>
                <a:latin typeface="Segoe Print" panose="02000600000000000000" pitchFamily="2" charset="0"/>
                <a:ea typeface="AppleGothic"/>
                <a:cs typeface="AppleGothic"/>
              </a:rPr>
              <a:t>HomeVedaa</a:t>
            </a:r>
            <a:r>
              <a:rPr lang="en-US" dirty="0">
                <a:solidFill>
                  <a:srgbClr val="797725"/>
                </a:solidFill>
                <a:latin typeface="Segoe Print" panose="02000600000000000000" pitchFamily="2" charset="0"/>
                <a:ea typeface="AppleGothic"/>
                <a:cs typeface="AppleGothic"/>
              </a:rPr>
              <a:t> – Home n Lifestyle  </a:t>
            </a:r>
          </a:p>
          <a:p>
            <a:endParaRPr lang="en-US" dirty="0">
              <a:solidFill>
                <a:schemeClr val="tx1">
                  <a:lumMod val="85000"/>
                  <a:lumOff val="15000"/>
                </a:schemeClr>
              </a:solidFill>
              <a:latin typeface="Segoe Print" panose="02000600000000000000" pitchFamily="2" charset="0"/>
              <a:ea typeface="AppleGothic"/>
              <a:cs typeface="AppleGothic"/>
            </a:endParaRPr>
          </a:p>
          <a:p>
            <a:endParaRPr lang="en-US" dirty="0">
              <a:solidFill>
                <a:schemeClr val="tx1">
                  <a:lumMod val="85000"/>
                  <a:lumOff val="15000"/>
                </a:schemeClr>
              </a:solidFill>
              <a:latin typeface="Segoe Print" panose="02000600000000000000" pitchFamily="2" charset="0"/>
              <a:ea typeface="AppleGothic"/>
              <a:cs typeface="AppleGothic"/>
            </a:endParaRPr>
          </a:p>
          <a:p>
            <a:r>
              <a:rPr lang="en-US" dirty="0">
                <a:solidFill>
                  <a:schemeClr val="tx1">
                    <a:lumMod val="85000"/>
                    <a:lumOff val="15000"/>
                  </a:schemeClr>
                </a:solidFill>
                <a:latin typeface="Segoe Print" panose="02000600000000000000" pitchFamily="2" charset="0"/>
                <a:ea typeface="AppleGothic"/>
                <a:cs typeface="AppleGothic"/>
              </a:rPr>
              <a:t>	           			</a:t>
            </a:r>
            <a:endParaRPr lang="en-US" dirty="0">
              <a:solidFill>
                <a:srgbClr val="797725"/>
              </a:solidFill>
              <a:latin typeface="Segoe Print" panose="02000600000000000000" pitchFamily="2" charset="0"/>
              <a:ea typeface="AppleGothic"/>
              <a:cs typeface="AppleGothic"/>
            </a:endParaRPr>
          </a:p>
        </p:txBody>
      </p:sp>
    </p:spTree>
    <p:extLst>
      <p:ext uri="{BB962C8B-B14F-4D97-AF65-F5344CB8AC3E}">
        <p14:creationId xmlns:p14="http://schemas.microsoft.com/office/powerpoint/2010/main" val="193705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22EC4CA9-0F28-42D5-AB36-7C99D3981541}"/>
              </a:ext>
            </a:extLst>
          </p:cNvPr>
          <p:cNvPicPr>
            <a:picLocks noChangeAspect="1"/>
          </p:cNvPicPr>
          <p:nvPr/>
        </p:nvPicPr>
        <p:blipFill rotWithShape="1">
          <a:blip r:embed="rId7">
            <a:extLst>
              <a:ext uri="{28A0092B-C50C-407E-A947-70E740481C1C}">
                <a14:useLocalDpi xmlns:a14="http://schemas.microsoft.com/office/drawing/2010/main" val="0"/>
              </a:ext>
            </a:extLst>
          </a:blip>
          <a:srcRect t="13778" r="19467"/>
          <a:stretch/>
        </p:blipFill>
        <p:spPr>
          <a:xfrm>
            <a:off x="2070222" y="689784"/>
            <a:ext cx="4710338" cy="541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266100BA-D7DD-4B11-ABCE-32793B06086E}"/>
              </a:ext>
            </a:extLst>
          </p:cNvPr>
          <p:cNvSpPr txBox="1"/>
          <p:nvPr/>
        </p:nvSpPr>
        <p:spPr>
          <a:xfrm>
            <a:off x="2652913" y="232708"/>
            <a:ext cx="8870534" cy="369332"/>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Padma</a:t>
            </a:r>
            <a:r>
              <a:rPr lang="en-US" sz="1800" b="1" kern="1200" dirty="0">
                <a:solidFill>
                  <a:schemeClr val="bg2">
                    <a:lumMod val="50000"/>
                  </a:schemeClr>
                </a:solidFill>
                <a:latin typeface="Gadugi" panose="020B0502040204020203" pitchFamily="34" charset="0"/>
                <a:ea typeface="Gadugi" panose="020B0502040204020203" pitchFamily="34" charset="0"/>
              </a:rPr>
              <a:t> Coaster set of 4 with a coaster holder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1950 for set of 4 </a:t>
            </a:r>
          </a:p>
        </p:txBody>
      </p:sp>
      <p:sp>
        <p:nvSpPr>
          <p:cNvPr id="11" name="TextBox 10">
            <a:extLst>
              <a:ext uri="{FF2B5EF4-FFF2-40B4-BE49-F238E27FC236}">
                <a16:creationId xmlns:a16="http://schemas.microsoft.com/office/drawing/2014/main" id="{B63BBCB6-660C-4ACF-9299-74C55A9F5A63}"/>
              </a:ext>
            </a:extLst>
          </p:cNvPr>
          <p:cNvSpPr txBox="1"/>
          <p:nvPr/>
        </p:nvSpPr>
        <p:spPr>
          <a:xfrm>
            <a:off x="4148191" y="6245108"/>
            <a:ext cx="6097712" cy="369332"/>
          </a:xfrm>
          <a:prstGeom prst="rect">
            <a:avLst/>
          </a:prstGeom>
          <a:noFill/>
        </p:spPr>
        <p:txBody>
          <a:bodyPr wrap="square">
            <a:spAutoFit/>
          </a:bodyPr>
          <a:lstStyle/>
          <a:p>
            <a:r>
              <a:rPr lang="en-IN" dirty="0"/>
              <a:t>https://homevedaa.com/product/padma-coaster/</a:t>
            </a:r>
          </a:p>
        </p:txBody>
      </p:sp>
      <p:pic>
        <p:nvPicPr>
          <p:cNvPr id="5" name="Picture 4">
            <a:extLst>
              <a:ext uri="{FF2B5EF4-FFF2-40B4-BE49-F238E27FC236}">
                <a16:creationId xmlns:a16="http://schemas.microsoft.com/office/drawing/2014/main" id="{E2C825E0-50AD-428C-BFB1-824840893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0416" y="1146860"/>
            <a:ext cx="4359404" cy="4359404"/>
          </a:xfrm>
          <a:prstGeom prst="rect">
            <a:avLst/>
          </a:prstGeom>
        </p:spPr>
      </p:pic>
    </p:spTree>
    <p:extLst>
      <p:ext uri="{BB962C8B-B14F-4D97-AF65-F5344CB8AC3E}">
        <p14:creationId xmlns:p14="http://schemas.microsoft.com/office/powerpoint/2010/main" val="362961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12A8799E-F66E-4CF6-9534-F6443C347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435" y="1039482"/>
            <a:ext cx="4073583" cy="5431444"/>
          </a:xfrm>
          <a:prstGeom prst="rect">
            <a:avLst/>
          </a:prstGeom>
        </p:spPr>
      </p:pic>
      <p:pic>
        <p:nvPicPr>
          <p:cNvPr id="8" name="Picture 7">
            <a:extLst>
              <a:ext uri="{FF2B5EF4-FFF2-40B4-BE49-F238E27FC236}">
                <a16:creationId xmlns:a16="http://schemas.microsoft.com/office/drawing/2014/main" id="{A62931E3-F275-437C-9915-04B88C83F085}"/>
              </a:ext>
            </a:extLst>
          </p:cNvPr>
          <p:cNvPicPr>
            <a:picLocks noChangeAspect="1"/>
          </p:cNvPicPr>
          <p:nvPr/>
        </p:nvPicPr>
        <p:blipFill rotWithShape="1">
          <a:blip r:embed="rId8">
            <a:extLst>
              <a:ext uri="{28A0092B-C50C-407E-A947-70E740481C1C}">
                <a14:useLocalDpi xmlns:a14="http://schemas.microsoft.com/office/drawing/2010/main" val="0"/>
              </a:ext>
            </a:extLst>
          </a:blip>
          <a:srcRect t="22136" r="114"/>
          <a:stretch/>
        </p:blipFill>
        <p:spPr>
          <a:xfrm>
            <a:off x="6942370" y="1345109"/>
            <a:ext cx="4009882" cy="4167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C45AFAD-AAC1-4775-A684-57CFA99E22A8}"/>
              </a:ext>
            </a:extLst>
          </p:cNvPr>
          <p:cNvSpPr txBox="1"/>
          <p:nvPr/>
        </p:nvSpPr>
        <p:spPr>
          <a:xfrm>
            <a:off x="2664822" y="239385"/>
            <a:ext cx="8287430" cy="646331"/>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Mug Rugs</a:t>
            </a:r>
            <a:r>
              <a:rPr lang="en-US" sz="1800" b="1" kern="1200" dirty="0">
                <a:solidFill>
                  <a:schemeClr val="bg2">
                    <a:lumMod val="50000"/>
                  </a:schemeClr>
                </a:solidFill>
                <a:latin typeface="Gadugi" panose="020B0502040204020203" pitchFamily="34" charset="0"/>
                <a:ea typeface="Gadugi" panose="020B0502040204020203" pitchFamily="34" charset="0"/>
              </a:rPr>
              <a:t> set of 4 – handmade crochet coasters </a:t>
            </a:r>
            <a:r>
              <a:rPr lang="en-US" b="1" dirty="0">
                <a:solidFill>
                  <a:schemeClr val="bg2">
                    <a:lumMod val="50000"/>
                  </a:schemeClr>
                </a:solidFill>
                <a:latin typeface="Gadugi" panose="020B0502040204020203" pitchFamily="34" charset="0"/>
                <a:ea typeface="Gadugi" panose="020B0502040204020203" pitchFamily="34" charset="0"/>
              </a:rPr>
              <a:t>-</a:t>
            </a:r>
            <a:r>
              <a:rPr lang="en-US" sz="1800" b="1" kern="1200" dirty="0">
                <a:solidFill>
                  <a:schemeClr val="bg2">
                    <a:lumMod val="50000"/>
                  </a:schemeClr>
                </a:solidFill>
                <a:latin typeface="Gadugi" panose="020B0502040204020203" pitchFamily="34" charset="0"/>
                <a:ea typeface="Gadugi" panose="020B0502040204020203" pitchFamily="34" charset="0"/>
              </a:rPr>
              <a:t>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950</a:t>
            </a:r>
            <a:r>
              <a:rPr lang="en-US" sz="1800" b="1" kern="1200" dirty="0">
                <a:solidFill>
                  <a:schemeClr val="bg2">
                    <a:lumMod val="50000"/>
                  </a:schemeClr>
                </a:solidFill>
                <a:latin typeface="Gadugi" panose="020B0502040204020203" pitchFamily="34" charset="0"/>
                <a:ea typeface="Gadugi" panose="020B0502040204020203" pitchFamily="34" charset="0"/>
              </a:rPr>
              <a:t> for set of 4 </a:t>
            </a:r>
          </a:p>
          <a:p>
            <a:r>
              <a:rPr lang="en-US" b="1" dirty="0">
                <a:solidFill>
                  <a:schemeClr val="bg2">
                    <a:lumMod val="50000"/>
                  </a:schemeClr>
                </a:solidFill>
                <a:latin typeface="Gadugi" panose="020B0502040204020203" pitchFamily="34" charset="0"/>
                <a:ea typeface="Gadugi" panose="020B0502040204020203" pitchFamily="34" charset="0"/>
              </a:rPr>
              <a:t>Exclusive – A Team </a:t>
            </a:r>
            <a:r>
              <a:rPr lang="en-US" b="1" dirty="0" err="1">
                <a:solidFill>
                  <a:schemeClr val="bg2">
                    <a:lumMod val="50000"/>
                  </a:schemeClr>
                </a:solidFill>
                <a:latin typeface="Gadugi" panose="020B0502040204020203" pitchFamily="34" charset="0"/>
                <a:ea typeface="Gadugi" panose="020B0502040204020203" pitchFamily="34" charset="0"/>
              </a:rPr>
              <a:t>Vedhika</a:t>
            </a:r>
            <a:r>
              <a:rPr lang="en-US" b="1" dirty="0">
                <a:solidFill>
                  <a:schemeClr val="bg2">
                    <a:lumMod val="50000"/>
                  </a:schemeClr>
                </a:solidFill>
                <a:latin typeface="Gadugi" panose="020B0502040204020203" pitchFamily="34" charset="0"/>
                <a:ea typeface="Gadugi" panose="020B0502040204020203" pitchFamily="34" charset="0"/>
              </a:rPr>
              <a:t> Initiative ! </a:t>
            </a:r>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sp>
        <p:nvSpPr>
          <p:cNvPr id="12" name="TextBox 11">
            <a:extLst>
              <a:ext uri="{FF2B5EF4-FFF2-40B4-BE49-F238E27FC236}">
                <a16:creationId xmlns:a16="http://schemas.microsoft.com/office/drawing/2014/main" id="{C569F79B-CE73-4F45-AE50-922B31A41CF3}"/>
              </a:ext>
            </a:extLst>
          </p:cNvPr>
          <p:cNvSpPr txBox="1"/>
          <p:nvPr/>
        </p:nvSpPr>
        <p:spPr>
          <a:xfrm>
            <a:off x="6808537" y="5787618"/>
            <a:ext cx="6097712" cy="369332"/>
          </a:xfrm>
          <a:prstGeom prst="rect">
            <a:avLst/>
          </a:prstGeom>
          <a:noFill/>
        </p:spPr>
        <p:txBody>
          <a:bodyPr wrap="square">
            <a:spAutoFit/>
          </a:bodyPr>
          <a:lstStyle/>
          <a:p>
            <a:r>
              <a:rPr lang="en-IN" dirty="0"/>
              <a:t>https://homevedaa.com/product/mug-rugs-set-of-4/</a:t>
            </a:r>
          </a:p>
        </p:txBody>
      </p:sp>
    </p:spTree>
    <p:extLst>
      <p:ext uri="{BB962C8B-B14F-4D97-AF65-F5344CB8AC3E}">
        <p14:creationId xmlns:p14="http://schemas.microsoft.com/office/powerpoint/2010/main" val="1533627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9" name="TextBox 8">
            <a:extLst>
              <a:ext uri="{FF2B5EF4-FFF2-40B4-BE49-F238E27FC236}">
                <a16:creationId xmlns:a16="http://schemas.microsoft.com/office/drawing/2014/main" id="{CC45AFAD-AAC1-4775-A684-57CFA99E22A8}"/>
              </a:ext>
            </a:extLst>
          </p:cNvPr>
          <p:cNvSpPr txBox="1"/>
          <p:nvPr/>
        </p:nvSpPr>
        <p:spPr>
          <a:xfrm>
            <a:off x="2587682" y="232708"/>
            <a:ext cx="8965525" cy="646331"/>
          </a:xfrm>
          <a:prstGeom prst="rect">
            <a:avLst/>
          </a:prstGeom>
          <a:noFill/>
        </p:spPr>
        <p:txBody>
          <a:bodyPr wrap="square" rtlCol="0">
            <a:spAutoFit/>
          </a:bodyPr>
          <a:lstStyle/>
          <a:p>
            <a:r>
              <a:rPr lang="en-US" sz="1800" b="1" kern="1200" dirty="0" err="1">
                <a:solidFill>
                  <a:schemeClr val="bg2">
                    <a:lumMod val="50000"/>
                  </a:schemeClr>
                </a:solidFill>
                <a:latin typeface="Gadugi" panose="020B0502040204020203" pitchFamily="34" charset="0"/>
                <a:ea typeface="Gadugi" panose="020B0502040204020203" pitchFamily="34" charset="0"/>
              </a:rPr>
              <a:t>Vedhika</a:t>
            </a:r>
            <a:r>
              <a:rPr lang="en-US" sz="1800" b="1" kern="1200" dirty="0">
                <a:solidFill>
                  <a:schemeClr val="bg2">
                    <a:lumMod val="50000"/>
                  </a:schemeClr>
                </a:solidFill>
                <a:latin typeface="Gadugi" panose="020B0502040204020203" pitchFamily="34" charset="0"/>
                <a:ea typeface="Gadugi" panose="020B0502040204020203" pitchFamily="34" charset="0"/>
              </a:rPr>
              <a:t> Crochet Storage Bag multi purpose – </a:t>
            </a:r>
            <a:r>
              <a:rPr lang="en-US" b="1" dirty="0">
                <a:solidFill>
                  <a:schemeClr val="bg2">
                    <a:lumMod val="50000"/>
                  </a:schemeClr>
                </a:solidFill>
                <a:latin typeface="Gadugi" panose="020B0502040204020203" pitchFamily="34" charset="0"/>
                <a:ea typeface="Gadugi" panose="020B0502040204020203" pitchFamily="34" charset="0"/>
              </a:rPr>
              <a:t>100% hand crocheted</a:t>
            </a:r>
            <a:r>
              <a:rPr lang="en-US" sz="1800" b="1" kern="1200" dirty="0">
                <a:solidFill>
                  <a:schemeClr val="bg2">
                    <a:lumMod val="50000"/>
                  </a:schemeClr>
                </a:solidFill>
                <a:latin typeface="Gadugi" panose="020B0502040204020203" pitchFamily="34" charset="0"/>
                <a:ea typeface="Gadugi" panose="020B0502040204020203" pitchFamily="34" charset="0"/>
              </a:rPr>
              <a:t> </a:t>
            </a:r>
            <a:r>
              <a:rPr lang="en-US" b="1" dirty="0">
                <a:solidFill>
                  <a:schemeClr val="bg2">
                    <a:lumMod val="50000"/>
                  </a:schemeClr>
                </a:solidFill>
                <a:latin typeface="Gadugi" panose="020B0502040204020203" pitchFamily="34" charset="0"/>
                <a:ea typeface="Gadugi" panose="020B0502040204020203" pitchFamily="34" charset="0"/>
              </a:rPr>
              <a:t>-</a:t>
            </a:r>
            <a:r>
              <a:rPr lang="en-US" sz="1800" b="1" kern="1200" dirty="0">
                <a:solidFill>
                  <a:schemeClr val="bg2">
                    <a:lumMod val="50000"/>
                  </a:schemeClr>
                </a:solidFill>
                <a:latin typeface="Gadugi" panose="020B0502040204020203" pitchFamily="34" charset="0"/>
                <a:ea typeface="Gadugi" panose="020B0502040204020203" pitchFamily="34" charset="0"/>
              </a:rPr>
              <a:t>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950</a:t>
            </a:r>
            <a:r>
              <a:rPr lang="en-US" sz="1800" b="1" kern="1200" dirty="0">
                <a:solidFill>
                  <a:schemeClr val="bg2">
                    <a:lumMod val="50000"/>
                  </a:schemeClr>
                </a:solidFill>
                <a:latin typeface="Gadugi" panose="020B0502040204020203" pitchFamily="34" charset="0"/>
                <a:ea typeface="Gadugi" panose="020B0502040204020203" pitchFamily="34" charset="0"/>
              </a:rPr>
              <a:t>  </a:t>
            </a:r>
          </a:p>
          <a:p>
            <a:r>
              <a:rPr lang="en-US" b="1" dirty="0">
                <a:solidFill>
                  <a:schemeClr val="bg2">
                    <a:lumMod val="50000"/>
                  </a:schemeClr>
                </a:solidFill>
                <a:latin typeface="Gadugi" panose="020B0502040204020203" pitchFamily="34" charset="0"/>
                <a:ea typeface="Gadugi" panose="020B0502040204020203" pitchFamily="34" charset="0"/>
              </a:rPr>
              <a:t>Exclusive – A Team </a:t>
            </a:r>
            <a:r>
              <a:rPr lang="en-US" b="1" dirty="0" err="1">
                <a:solidFill>
                  <a:schemeClr val="bg2">
                    <a:lumMod val="50000"/>
                  </a:schemeClr>
                </a:solidFill>
                <a:latin typeface="Gadugi" panose="020B0502040204020203" pitchFamily="34" charset="0"/>
                <a:ea typeface="Gadugi" panose="020B0502040204020203" pitchFamily="34" charset="0"/>
              </a:rPr>
              <a:t>Vedhika</a:t>
            </a:r>
            <a:r>
              <a:rPr lang="en-US" b="1" dirty="0">
                <a:solidFill>
                  <a:schemeClr val="bg2">
                    <a:lumMod val="50000"/>
                  </a:schemeClr>
                </a:solidFill>
                <a:latin typeface="Gadugi" panose="020B0502040204020203" pitchFamily="34" charset="0"/>
                <a:ea typeface="Gadugi" panose="020B0502040204020203" pitchFamily="34" charset="0"/>
              </a:rPr>
              <a:t> Initiative ! </a:t>
            </a:r>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86058612-6F81-4EEE-9F90-D3D56C42F701}"/>
              </a:ext>
            </a:extLst>
          </p:cNvPr>
          <p:cNvPicPr>
            <a:picLocks noChangeAspect="1"/>
          </p:cNvPicPr>
          <p:nvPr/>
        </p:nvPicPr>
        <p:blipFill rotWithShape="1">
          <a:blip r:embed="rId7">
            <a:extLst>
              <a:ext uri="{28A0092B-C50C-407E-A947-70E740481C1C}">
                <a14:useLocalDpi xmlns:a14="http://schemas.microsoft.com/office/drawing/2010/main" val="0"/>
              </a:ext>
            </a:extLst>
          </a:blip>
          <a:srcRect b="9085"/>
          <a:stretch/>
        </p:blipFill>
        <p:spPr>
          <a:xfrm>
            <a:off x="1986367" y="1008086"/>
            <a:ext cx="4506540" cy="546284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5960E42-E7E3-442A-985B-C89087B9330A}"/>
              </a:ext>
            </a:extLst>
          </p:cNvPr>
          <p:cNvSpPr txBox="1"/>
          <p:nvPr/>
        </p:nvSpPr>
        <p:spPr>
          <a:xfrm>
            <a:off x="7020314" y="5877087"/>
            <a:ext cx="6097712" cy="369332"/>
          </a:xfrm>
          <a:prstGeom prst="rect">
            <a:avLst/>
          </a:prstGeom>
          <a:noFill/>
        </p:spPr>
        <p:txBody>
          <a:bodyPr wrap="square">
            <a:spAutoFit/>
          </a:bodyPr>
          <a:lstStyle/>
          <a:p>
            <a:r>
              <a:rPr lang="en-IN" dirty="0"/>
              <a:t>https://homevedaa.com/product/hand-knit-bag/</a:t>
            </a:r>
          </a:p>
        </p:txBody>
      </p:sp>
    </p:spTree>
    <p:extLst>
      <p:ext uri="{BB962C8B-B14F-4D97-AF65-F5344CB8AC3E}">
        <p14:creationId xmlns:p14="http://schemas.microsoft.com/office/powerpoint/2010/main" val="3834892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3E9C5DAF-5D5C-4093-8C6A-6D6110DBF9B2}"/>
              </a:ext>
            </a:extLst>
          </p:cNvPr>
          <p:cNvPicPr>
            <a:picLocks noChangeAspect="1"/>
          </p:cNvPicPr>
          <p:nvPr/>
        </p:nvPicPr>
        <p:blipFill rotWithShape="1">
          <a:blip r:embed="rId7">
            <a:extLst>
              <a:ext uri="{28A0092B-C50C-407E-A947-70E740481C1C}">
                <a14:useLocalDpi xmlns:a14="http://schemas.microsoft.com/office/drawing/2010/main" val="0"/>
              </a:ext>
            </a:extLst>
          </a:blip>
          <a:srcRect l="12478" t="9220" r="11050" b="4430"/>
          <a:stretch/>
        </p:blipFill>
        <p:spPr>
          <a:xfrm>
            <a:off x="7534354" y="1609670"/>
            <a:ext cx="4296600" cy="363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84D2E95-7F17-4560-ABBE-488FC57F912A}"/>
              </a:ext>
            </a:extLst>
          </p:cNvPr>
          <p:cNvPicPr>
            <a:picLocks noChangeAspect="1"/>
          </p:cNvPicPr>
          <p:nvPr/>
        </p:nvPicPr>
        <p:blipFill rotWithShape="1">
          <a:blip r:embed="rId8">
            <a:extLst>
              <a:ext uri="{28A0092B-C50C-407E-A947-70E740481C1C}">
                <a14:useLocalDpi xmlns:a14="http://schemas.microsoft.com/office/drawing/2010/main" val="0"/>
              </a:ext>
            </a:extLst>
          </a:blip>
          <a:srcRect l="17191" t="34641" r="170" b="14846"/>
          <a:stretch/>
        </p:blipFill>
        <p:spPr>
          <a:xfrm>
            <a:off x="1865566" y="1075789"/>
            <a:ext cx="5861782" cy="4777301"/>
          </a:xfrm>
          <a:prstGeom prst="rect">
            <a:avLst/>
          </a:prstGeom>
        </p:spPr>
      </p:pic>
      <p:sp>
        <p:nvSpPr>
          <p:cNvPr id="9" name="TextBox 8">
            <a:extLst>
              <a:ext uri="{FF2B5EF4-FFF2-40B4-BE49-F238E27FC236}">
                <a16:creationId xmlns:a16="http://schemas.microsoft.com/office/drawing/2014/main" id="{C2474885-CE01-4803-9B32-B6BC6256E8DE}"/>
              </a:ext>
            </a:extLst>
          </p:cNvPr>
          <p:cNvSpPr txBox="1"/>
          <p:nvPr/>
        </p:nvSpPr>
        <p:spPr>
          <a:xfrm>
            <a:off x="2452430" y="232708"/>
            <a:ext cx="9419316" cy="646331"/>
          </a:xfrm>
          <a:prstGeom prst="rect">
            <a:avLst/>
          </a:prstGeom>
          <a:noFill/>
        </p:spPr>
        <p:txBody>
          <a:bodyPr wrap="square" rtlCol="0">
            <a:spAutoFit/>
          </a:bodyPr>
          <a:lstStyle/>
          <a:p>
            <a:r>
              <a:rPr lang="en-US" sz="1800" b="1" kern="1200" dirty="0" err="1">
                <a:solidFill>
                  <a:schemeClr val="bg2">
                    <a:lumMod val="50000"/>
                  </a:schemeClr>
                </a:solidFill>
                <a:latin typeface="Gadugi" panose="020B0502040204020203" pitchFamily="34" charset="0"/>
                <a:ea typeface="Gadugi" panose="020B0502040204020203" pitchFamily="34" charset="0"/>
              </a:rPr>
              <a:t>Vedhika</a:t>
            </a:r>
            <a:r>
              <a:rPr lang="en-US" sz="1800" b="1" kern="1200" dirty="0">
                <a:solidFill>
                  <a:schemeClr val="bg2">
                    <a:lumMod val="50000"/>
                  </a:schemeClr>
                </a:solidFill>
                <a:latin typeface="Gadugi" panose="020B0502040204020203" pitchFamily="34" charset="0"/>
                <a:ea typeface="Gadugi" panose="020B0502040204020203" pitchFamily="34" charset="0"/>
              </a:rPr>
              <a:t> bookmark –  handmade crochet bookmark in Saffron color – INR 150</a:t>
            </a:r>
          </a:p>
          <a:p>
            <a:r>
              <a:rPr lang="en-US" b="1" dirty="0">
                <a:solidFill>
                  <a:schemeClr val="bg2">
                    <a:lumMod val="50000"/>
                  </a:schemeClr>
                </a:solidFill>
                <a:latin typeface="Gadugi" panose="020B0502040204020203" pitchFamily="34" charset="0"/>
                <a:ea typeface="Gadugi" panose="020B0502040204020203" pitchFamily="34" charset="0"/>
              </a:rPr>
              <a:t>Exclusive – A Team </a:t>
            </a:r>
            <a:r>
              <a:rPr lang="en-US" b="1" dirty="0" err="1">
                <a:solidFill>
                  <a:schemeClr val="bg2">
                    <a:lumMod val="50000"/>
                  </a:schemeClr>
                </a:solidFill>
                <a:latin typeface="Gadugi" panose="020B0502040204020203" pitchFamily="34" charset="0"/>
                <a:ea typeface="Gadugi" panose="020B0502040204020203" pitchFamily="34" charset="0"/>
              </a:rPr>
              <a:t>Vedhika</a:t>
            </a:r>
            <a:r>
              <a:rPr lang="en-US" b="1" dirty="0">
                <a:solidFill>
                  <a:schemeClr val="bg2">
                    <a:lumMod val="50000"/>
                  </a:schemeClr>
                </a:solidFill>
                <a:latin typeface="Gadugi" panose="020B0502040204020203" pitchFamily="34" charset="0"/>
                <a:ea typeface="Gadugi" panose="020B0502040204020203" pitchFamily="34" charset="0"/>
              </a:rPr>
              <a:t> Initiative ! </a:t>
            </a:r>
            <a:r>
              <a:rPr lang="en-US" sz="1800" b="1" kern="1200" dirty="0">
                <a:solidFill>
                  <a:schemeClr val="bg2">
                    <a:lumMod val="50000"/>
                  </a:schemeClr>
                </a:solidFill>
                <a:latin typeface="Gadugi" panose="020B0502040204020203" pitchFamily="34" charset="0"/>
                <a:ea typeface="Gadugi" panose="020B0502040204020203" pitchFamily="34" charset="0"/>
              </a:rPr>
              <a:t> </a:t>
            </a:r>
          </a:p>
        </p:txBody>
      </p:sp>
      <p:sp>
        <p:nvSpPr>
          <p:cNvPr id="12" name="TextBox 11">
            <a:extLst>
              <a:ext uri="{FF2B5EF4-FFF2-40B4-BE49-F238E27FC236}">
                <a16:creationId xmlns:a16="http://schemas.microsoft.com/office/drawing/2014/main" id="{1B726275-E537-403A-AB99-FC87CF637C2A}"/>
              </a:ext>
            </a:extLst>
          </p:cNvPr>
          <p:cNvSpPr txBox="1"/>
          <p:nvPr/>
        </p:nvSpPr>
        <p:spPr>
          <a:xfrm>
            <a:off x="4004353" y="6032864"/>
            <a:ext cx="6097712" cy="369332"/>
          </a:xfrm>
          <a:prstGeom prst="rect">
            <a:avLst/>
          </a:prstGeom>
          <a:noFill/>
        </p:spPr>
        <p:txBody>
          <a:bodyPr wrap="square">
            <a:spAutoFit/>
          </a:bodyPr>
          <a:lstStyle/>
          <a:p>
            <a:r>
              <a:rPr lang="en-IN" dirty="0"/>
              <a:t>https://homevedaa.com/product/crochet-bookmark/</a:t>
            </a:r>
          </a:p>
        </p:txBody>
      </p:sp>
    </p:spTree>
    <p:extLst>
      <p:ext uri="{BB962C8B-B14F-4D97-AF65-F5344CB8AC3E}">
        <p14:creationId xmlns:p14="http://schemas.microsoft.com/office/powerpoint/2010/main" val="243752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679367CD-CB0C-4241-8175-005ED424EB6F}"/>
              </a:ext>
            </a:extLst>
          </p:cNvPr>
          <p:cNvPicPr>
            <a:picLocks noChangeAspect="1"/>
          </p:cNvPicPr>
          <p:nvPr/>
        </p:nvPicPr>
        <p:blipFill rotWithShape="1">
          <a:blip r:embed="rId7">
            <a:extLst>
              <a:ext uri="{28A0092B-C50C-407E-A947-70E740481C1C}">
                <a14:useLocalDpi xmlns:a14="http://schemas.microsoft.com/office/drawing/2010/main" val="0"/>
              </a:ext>
            </a:extLst>
          </a:blip>
          <a:srcRect l="28337" t="17680" b="5643"/>
          <a:stretch/>
        </p:blipFill>
        <p:spPr>
          <a:xfrm>
            <a:off x="2890075" y="783540"/>
            <a:ext cx="4944988" cy="52909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846B0C9B-46B6-428C-9B02-D53C8F645D8B}"/>
              </a:ext>
            </a:extLst>
          </p:cNvPr>
          <p:cNvSpPr txBox="1"/>
          <p:nvPr/>
        </p:nvSpPr>
        <p:spPr>
          <a:xfrm>
            <a:off x="3369924" y="232708"/>
            <a:ext cx="5932001" cy="646331"/>
          </a:xfrm>
          <a:prstGeom prst="rect">
            <a:avLst/>
          </a:prstGeom>
          <a:noFill/>
        </p:spPr>
        <p:txBody>
          <a:bodyPr wrap="square" rtlCol="0">
            <a:spAutoFit/>
          </a:bodyPr>
          <a:lstStyle/>
          <a:p>
            <a:r>
              <a:rPr lang="en-US" b="1" dirty="0" err="1">
                <a:solidFill>
                  <a:schemeClr val="bg2">
                    <a:lumMod val="50000"/>
                  </a:schemeClr>
                </a:solidFill>
                <a:latin typeface="Gadugi" panose="020B0502040204020203" pitchFamily="34" charset="0"/>
                <a:ea typeface="Gadugi" panose="020B0502040204020203" pitchFamily="34" charset="0"/>
              </a:rPr>
              <a:t>Niran</a:t>
            </a:r>
            <a:r>
              <a:rPr lang="en-US" b="1" dirty="0">
                <a:solidFill>
                  <a:schemeClr val="bg2">
                    <a:lumMod val="50000"/>
                  </a:schemeClr>
                </a:solidFill>
                <a:latin typeface="Gadugi" panose="020B0502040204020203" pitchFamily="34" charset="0"/>
                <a:ea typeface="Gadugi" panose="020B0502040204020203" pitchFamily="34" charset="0"/>
              </a:rPr>
              <a:t> table top décor - set of 2 - INR 3850 for the set  </a:t>
            </a:r>
          </a:p>
          <a:p>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A7E981EE-5BBC-4E54-8C6C-D733E3BA64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9533" y="1448222"/>
            <a:ext cx="3025853" cy="3782509"/>
          </a:xfrm>
          <a:prstGeom prst="rect">
            <a:avLst/>
          </a:prstGeom>
        </p:spPr>
      </p:pic>
      <p:sp>
        <p:nvSpPr>
          <p:cNvPr id="11" name="TextBox 10">
            <a:extLst>
              <a:ext uri="{FF2B5EF4-FFF2-40B4-BE49-F238E27FC236}">
                <a16:creationId xmlns:a16="http://schemas.microsoft.com/office/drawing/2014/main" id="{EC9F97AD-E151-4BB4-9552-014EDFE217E4}"/>
              </a:ext>
            </a:extLst>
          </p:cNvPr>
          <p:cNvSpPr txBox="1"/>
          <p:nvPr/>
        </p:nvSpPr>
        <p:spPr>
          <a:xfrm>
            <a:off x="3973530" y="6190332"/>
            <a:ext cx="6097712" cy="369332"/>
          </a:xfrm>
          <a:prstGeom prst="rect">
            <a:avLst/>
          </a:prstGeom>
          <a:noFill/>
        </p:spPr>
        <p:txBody>
          <a:bodyPr wrap="square">
            <a:spAutoFit/>
          </a:bodyPr>
          <a:lstStyle/>
          <a:p>
            <a:r>
              <a:rPr lang="en-IN" dirty="0"/>
              <a:t>https://homevedaa.com/product/niran-decor-set-of-2/</a:t>
            </a:r>
          </a:p>
        </p:txBody>
      </p:sp>
    </p:spTree>
    <p:extLst>
      <p:ext uri="{BB962C8B-B14F-4D97-AF65-F5344CB8AC3E}">
        <p14:creationId xmlns:p14="http://schemas.microsoft.com/office/powerpoint/2010/main" val="3756822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8" name="Picture 7">
            <a:extLst>
              <a:ext uri="{FF2B5EF4-FFF2-40B4-BE49-F238E27FC236}">
                <a16:creationId xmlns:a16="http://schemas.microsoft.com/office/drawing/2014/main" id="{14B620EE-3845-4318-85FC-F4DB7061AF41}"/>
              </a:ext>
            </a:extLst>
          </p:cNvPr>
          <p:cNvPicPr>
            <a:picLocks noChangeAspect="1"/>
          </p:cNvPicPr>
          <p:nvPr/>
        </p:nvPicPr>
        <p:blipFill rotWithShape="1">
          <a:blip r:embed="rId7">
            <a:extLst>
              <a:ext uri="{28A0092B-C50C-407E-A947-70E740481C1C}">
                <a14:useLocalDpi xmlns:a14="http://schemas.microsoft.com/office/drawing/2010/main" val="0"/>
              </a:ext>
            </a:extLst>
          </a:blip>
          <a:srcRect l="26551" t="33613" r="8979" b="3845"/>
          <a:stretch/>
        </p:blipFill>
        <p:spPr>
          <a:xfrm>
            <a:off x="3575765" y="991588"/>
            <a:ext cx="5803851" cy="4874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306E0E1-9A49-490D-A58B-EC7FF19D3AA7}"/>
              </a:ext>
            </a:extLst>
          </p:cNvPr>
          <p:cNvSpPr txBox="1"/>
          <p:nvPr/>
        </p:nvSpPr>
        <p:spPr>
          <a:xfrm>
            <a:off x="1992882" y="339207"/>
            <a:ext cx="10084882" cy="369332"/>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cs typeface="Mongolian Baiti" panose="03000500000000000000" pitchFamily="66" charset="0"/>
              </a:rPr>
              <a:t>Viking Mug</a:t>
            </a:r>
            <a:r>
              <a:rPr lang="en-US" sz="1800" b="1" kern="1200" dirty="0">
                <a:solidFill>
                  <a:schemeClr val="bg2">
                    <a:lumMod val="50000"/>
                  </a:schemeClr>
                </a:solidFill>
                <a:latin typeface="Gadugi" panose="020B0502040204020203" pitchFamily="34" charset="0"/>
                <a:ea typeface="Gadugi" panose="020B0502040204020203" pitchFamily="34" charset="0"/>
                <a:cs typeface="Mongolian Baiti" panose="03000500000000000000" pitchFamily="66" charset="0"/>
              </a:rPr>
              <a:t> – made in black pottery by famous master artisan Mathew </a:t>
            </a:r>
            <a:r>
              <a:rPr lang="en-US" sz="1800" b="1" kern="1200" dirty="0" err="1">
                <a:solidFill>
                  <a:schemeClr val="bg2">
                    <a:lumMod val="50000"/>
                  </a:schemeClr>
                </a:solidFill>
                <a:latin typeface="Gadugi" panose="020B0502040204020203" pitchFamily="34" charset="0"/>
                <a:ea typeface="Gadugi" panose="020B0502040204020203" pitchFamily="34" charset="0"/>
                <a:cs typeface="Mongolian Baiti" panose="03000500000000000000" pitchFamily="66" charset="0"/>
              </a:rPr>
              <a:t>Sasa</a:t>
            </a:r>
            <a:r>
              <a:rPr lang="en-US" sz="1800" b="1" kern="1200" dirty="0">
                <a:solidFill>
                  <a:schemeClr val="bg2">
                    <a:lumMod val="50000"/>
                  </a:schemeClr>
                </a:solidFill>
                <a:latin typeface="Gadugi" panose="020B0502040204020203" pitchFamily="34" charset="0"/>
                <a:ea typeface="Gadugi" panose="020B0502040204020203" pitchFamily="34" charset="0"/>
                <a:cs typeface="Mongolian Baiti" panose="03000500000000000000" pitchFamily="66" charset="0"/>
              </a:rPr>
              <a:t> – </a:t>
            </a:r>
            <a:r>
              <a:rPr lang="en-US" sz="1800" b="1" kern="1200" dirty="0" err="1">
                <a:solidFill>
                  <a:schemeClr val="bg2">
                    <a:lumMod val="50000"/>
                  </a:schemeClr>
                </a:solidFill>
                <a:latin typeface="Gadugi" panose="020B0502040204020203" pitchFamily="34" charset="0"/>
                <a:ea typeface="Gadugi" panose="020B0502040204020203" pitchFamily="34" charset="0"/>
                <a:cs typeface="Mongolian Baiti" panose="03000500000000000000" pitchFamily="66" charset="0"/>
              </a:rPr>
              <a:t>Inr</a:t>
            </a:r>
            <a:r>
              <a:rPr lang="en-US" sz="1800" b="1" kern="1200" dirty="0">
                <a:solidFill>
                  <a:schemeClr val="bg2">
                    <a:lumMod val="50000"/>
                  </a:schemeClr>
                </a:solidFill>
                <a:latin typeface="Gadugi" panose="020B0502040204020203" pitchFamily="34" charset="0"/>
                <a:ea typeface="Gadugi" panose="020B0502040204020203" pitchFamily="34" charset="0"/>
                <a:cs typeface="Mongolian Baiti" panose="03000500000000000000" pitchFamily="66" charset="0"/>
              </a:rPr>
              <a:t> 2650</a:t>
            </a:r>
          </a:p>
        </p:txBody>
      </p:sp>
      <p:sp>
        <p:nvSpPr>
          <p:cNvPr id="11" name="TextBox 10">
            <a:extLst>
              <a:ext uri="{FF2B5EF4-FFF2-40B4-BE49-F238E27FC236}">
                <a16:creationId xmlns:a16="http://schemas.microsoft.com/office/drawing/2014/main" id="{687E967B-2A95-477A-B7DE-26517C804163}"/>
              </a:ext>
            </a:extLst>
          </p:cNvPr>
          <p:cNvSpPr txBox="1"/>
          <p:nvPr/>
        </p:nvSpPr>
        <p:spPr>
          <a:xfrm>
            <a:off x="4209836" y="6147641"/>
            <a:ext cx="6097712" cy="369332"/>
          </a:xfrm>
          <a:prstGeom prst="rect">
            <a:avLst/>
          </a:prstGeom>
          <a:noFill/>
        </p:spPr>
        <p:txBody>
          <a:bodyPr wrap="square">
            <a:spAutoFit/>
          </a:bodyPr>
          <a:lstStyle/>
          <a:p>
            <a:r>
              <a:rPr lang="en-IN" dirty="0"/>
              <a:t>https://homevedaa.com/product/viking-mug/</a:t>
            </a:r>
          </a:p>
        </p:txBody>
      </p:sp>
    </p:spTree>
    <p:extLst>
      <p:ext uri="{BB962C8B-B14F-4D97-AF65-F5344CB8AC3E}">
        <p14:creationId xmlns:p14="http://schemas.microsoft.com/office/powerpoint/2010/main" val="2922344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8" name="Picture 7">
            <a:extLst>
              <a:ext uri="{FF2B5EF4-FFF2-40B4-BE49-F238E27FC236}">
                <a16:creationId xmlns:a16="http://schemas.microsoft.com/office/drawing/2014/main" id="{58E8375C-048F-4A2E-8D36-A38AD9FA2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877" y="1181699"/>
            <a:ext cx="5805206" cy="4300555"/>
          </a:xfrm>
          <a:prstGeom prst="rect">
            <a:avLst/>
          </a:prstGeom>
        </p:spPr>
      </p:pic>
      <p:pic>
        <p:nvPicPr>
          <p:cNvPr id="3" name="Picture 2">
            <a:extLst>
              <a:ext uri="{FF2B5EF4-FFF2-40B4-BE49-F238E27FC236}">
                <a16:creationId xmlns:a16="http://schemas.microsoft.com/office/drawing/2014/main" id="{2748F48B-3910-4022-AEB6-21DE02D3E3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5897" y="1606376"/>
            <a:ext cx="4163070" cy="3276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85BD27C-D822-46F8-9C01-712C2CB874CF}"/>
              </a:ext>
            </a:extLst>
          </p:cNvPr>
          <p:cNvSpPr txBox="1"/>
          <p:nvPr/>
        </p:nvSpPr>
        <p:spPr>
          <a:xfrm>
            <a:off x="2102567" y="202763"/>
            <a:ext cx="9296400"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Amaya Salad Server set of 2 </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hand forged in Steel and finished with brushed gold color handles – </a:t>
            </a:r>
            <a:r>
              <a:rPr lang="en-US" sz="1800" b="1" kern="1200" dirty="0" err="1">
                <a:solidFill>
                  <a:schemeClr val="tx1">
                    <a:lumMod val="50000"/>
                    <a:lumOff val="50000"/>
                  </a:schemeClr>
                </a:solidFill>
                <a:latin typeface="Gadugi" panose="020B0502040204020203" pitchFamily="34" charset="0"/>
                <a:ea typeface="Gadugi" panose="020B0502040204020203" pitchFamily="34" charset="0"/>
              </a:rPr>
              <a:t>Inr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2250 for set of 2 </a:t>
            </a:r>
          </a:p>
        </p:txBody>
      </p:sp>
      <p:sp>
        <p:nvSpPr>
          <p:cNvPr id="11" name="TextBox 10">
            <a:extLst>
              <a:ext uri="{FF2B5EF4-FFF2-40B4-BE49-F238E27FC236}">
                <a16:creationId xmlns:a16="http://schemas.microsoft.com/office/drawing/2014/main" id="{CF74BABD-5A39-45F8-979F-EC4EA59CB45A}"/>
              </a:ext>
            </a:extLst>
          </p:cNvPr>
          <p:cNvSpPr txBox="1"/>
          <p:nvPr/>
        </p:nvSpPr>
        <p:spPr>
          <a:xfrm>
            <a:off x="3603660" y="5844332"/>
            <a:ext cx="6097712" cy="369332"/>
          </a:xfrm>
          <a:prstGeom prst="rect">
            <a:avLst/>
          </a:prstGeom>
          <a:noFill/>
        </p:spPr>
        <p:txBody>
          <a:bodyPr wrap="square">
            <a:spAutoFit/>
          </a:bodyPr>
          <a:lstStyle/>
          <a:p>
            <a:r>
              <a:rPr lang="en-IN" dirty="0"/>
              <a:t>https://homevedaa.com/product/amaya-salad-server-set-of-2/</a:t>
            </a:r>
          </a:p>
        </p:txBody>
      </p:sp>
    </p:spTree>
    <p:extLst>
      <p:ext uri="{BB962C8B-B14F-4D97-AF65-F5344CB8AC3E}">
        <p14:creationId xmlns:p14="http://schemas.microsoft.com/office/powerpoint/2010/main" val="2928680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8" name="Picture 7">
            <a:extLst>
              <a:ext uri="{FF2B5EF4-FFF2-40B4-BE49-F238E27FC236}">
                <a16:creationId xmlns:a16="http://schemas.microsoft.com/office/drawing/2014/main" id="{065E98F9-556D-4CAE-A660-1D733406256F}"/>
              </a:ext>
            </a:extLst>
          </p:cNvPr>
          <p:cNvPicPr>
            <a:picLocks noChangeAspect="1"/>
          </p:cNvPicPr>
          <p:nvPr/>
        </p:nvPicPr>
        <p:blipFill rotWithShape="1">
          <a:blip r:embed="rId7">
            <a:extLst>
              <a:ext uri="{28A0092B-C50C-407E-A947-70E740481C1C}">
                <a14:useLocalDpi xmlns:a14="http://schemas.microsoft.com/office/drawing/2010/main" val="0"/>
              </a:ext>
            </a:extLst>
          </a:blip>
          <a:srcRect t="1" r="16830" b="421"/>
          <a:stretch/>
        </p:blipFill>
        <p:spPr>
          <a:xfrm>
            <a:off x="1986727" y="1231062"/>
            <a:ext cx="4809112" cy="5239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EFBDA98-55AF-4012-B5FF-477043B571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3562" y="1838640"/>
            <a:ext cx="4385580" cy="2923719"/>
          </a:xfrm>
          <a:prstGeom prst="rect">
            <a:avLst/>
          </a:prstGeom>
        </p:spPr>
      </p:pic>
      <p:sp>
        <p:nvSpPr>
          <p:cNvPr id="9" name="TextBox 8">
            <a:extLst>
              <a:ext uri="{FF2B5EF4-FFF2-40B4-BE49-F238E27FC236}">
                <a16:creationId xmlns:a16="http://schemas.microsoft.com/office/drawing/2014/main" id="{0010AB00-CFC4-49F8-A425-90D38EDC72B8}"/>
              </a:ext>
            </a:extLst>
          </p:cNvPr>
          <p:cNvSpPr txBox="1"/>
          <p:nvPr/>
        </p:nvSpPr>
        <p:spPr>
          <a:xfrm>
            <a:off x="2336748" y="232708"/>
            <a:ext cx="9216459"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Naira Cheese Knife</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set of 3 –  made in stainless steel with hand forged handles in rose gold color – </a:t>
            </a:r>
            <a:r>
              <a:rPr lang="en-US" sz="1800" b="1" kern="1200" dirty="0" err="1">
                <a:solidFill>
                  <a:schemeClr val="tx1">
                    <a:lumMod val="50000"/>
                    <a:lumOff val="50000"/>
                  </a:schemeClr>
                </a:solidFill>
                <a:latin typeface="Gadugi" panose="020B0502040204020203" pitchFamily="34" charset="0"/>
                <a:ea typeface="Gadugi" panose="020B0502040204020203" pitchFamily="34" charset="0"/>
              </a:rPr>
              <a:t>Inr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2350 for set of 3</a:t>
            </a:r>
          </a:p>
        </p:txBody>
      </p:sp>
      <p:sp>
        <p:nvSpPr>
          <p:cNvPr id="11" name="TextBox 10">
            <a:extLst>
              <a:ext uri="{FF2B5EF4-FFF2-40B4-BE49-F238E27FC236}">
                <a16:creationId xmlns:a16="http://schemas.microsoft.com/office/drawing/2014/main" id="{BEAF3E80-D83B-4906-9E0C-2DA060621EF8}"/>
              </a:ext>
            </a:extLst>
          </p:cNvPr>
          <p:cNvSpPr txBox="1"/>
          <p:nvPr/>
        </p:nvSpPr>
        <p:spPr>
          <a:xfrm>
            <a:off x="6167566" y="5262557"/>
            <a:ext cx="6097712" cy="369332"/>
          </a:xfrm>
          <a:prstGeom prst="rect">
            <a:avLst/>
          </a:prstGeom>
          <a:noFill/>
        </p:spPr>
        <p:txBody>
          <a:bodyPr wrap="square">
            <a:spAutoFit/>
          </a:bodyPr>
          <a:lstStyle/>
          <a:p>
            <a:r>
              <a:rPr lang="en-IN" dirty="0"/>
              <a:t>https://homevedaa.com/product/naira-cheese-knife-set-of-3/</a:t>
            </a:r>
          </a:p>
        </p:txBody>
      </p:sp>
    </p:spTree>
    <p:extLst>
      <p:ext uri="{BB962C8B-B14F-4D97-AF65-F5344CB8AC3E}">
        <p14:creationId xmlns:p14="http://schemas.microsoft.com/office/powerpoint/2010/main" val="1937111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680ADAE7-CF27-4D54-8220-CC018EC96472}"/>
              </a:ext>
            </a:extLst>
          </p:cNvPr>
          <p:cNvPicPr>
            <a:picLocks noChangeAspect="1"/>
          </p:cNvPicPr>
          <p:nvPr/>
        </p:nvPicPr>
        <p:blipFill rotWithShape="1">
          <a:blip r:embed="rId7">
            <a:extLst>
              <a:ext uri="{28A0092B-C50C-407E-A947-70E740481C1C}">
                <a14:useLocalDpi xmlns:a14="http://schemas.microsoft.com/office/drawing/2010/main" val="0"/>
              </a:ext>
            </a:extLst>
          </a:blip>
          <a:srcRect l="6494" t="1447" r="22374" b="2107"/>
          <a:stretch/>
        </p:blipFill>
        <p:spPr>
          <a:xfrm>
            <a:off x="3689108" y="1034498"/>
            <a:ext cx="5621852" cy="5081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2FF1856-8DC7-480E-BF46-ACEA59E19515}"/>
              </a:ext>
            </a:extLst>
          </p:cNvPr>
          <p:cNvSpPr txBox="1"/>
          <p:nvPr/>
        </p:nvSpPr>
        <p:spPr>
          <a:xfrm>
            <a:off x="1992882" y="314440"/>
            <a:ext cx="9905058"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Blossom Cheese Knife</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set of 3 –  made in stainless steel and brass with floral handles in gold color – </a:t>
            </a:r>
            <a:r>
              <a:rPr lang="en-US" sz="1800" b="1" kern="1200" dirty="0" err="1">
                <a:solidFill>
                  <a:schemeClr val="tx1">
                    <a:lumMod val="50000"/>
                    <a:lumOff val="50000"/>
                  </a:schemeClr>
                </a:solidFill>
                <a:latin typeface="Gadugi" panose="020B0502040204020203" pitchFamily="34" charset="0"/>
                <a:ea typeface="Gadugi" panose="020B0502040204020203" pitchFamily="34" charset="0"/>
              </a:rPr>
              <a:t>Inr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2850 for set of 3</a:t>
            </a:r>
          </a:p>
        </p:txBody>
      </p:sp>
      <p:sp>
        <p:nvSpPr>
          <p:cNvPr id="10" name="TextBox 9">
            <a:extLst>
              <a:ext uri="{FF2B5EF4-FFF2-40B4-BE49-F238E27FC236}">
                <a16:creationId xmlns:a16="http://schemas.microsoft.com/office/drawing/2014/main" id="{34BEB445-5269-47F5-A206-11E6A053B88B}"/>
              </a:ext>
            </a:extLst>
          </p:cNvPr>
          <p:cNvSpPr txBox="1"/>
          <p:nvPr/>
        </p:nvSpPr>
        <p:spPr>
          <a:xfrm>
            <a:off x="3324546" y="6286260"/>
            <a:ext cx="6517736" cy="369332"/>
          </a:xfrm>
          <a:prstGeom prst="rect">
            <a:avLst/>
          </a:prstGeom>
          <a:noFill/>
        </p:spPr>
        <p:txBody>
          <a:bodyPr wrap="square">
            <a:spAutoFit/>
          </a:bodyPr>
          <a:lstStyle/>
          <a:p>
            <a:r>
              <a:rPr lang="en-IN" dirty="0"/>
              <a:t>https://homevedaa.com/product/blossom-cheese-knife-set-of-3/</a:t>
            </a:r>
          </a:p>
        </p:txBody>
      </p:sp>
    </p:spTree>
    <p:extLst>
      <p:ext uri="{BB962C8B-B14F-4D97-AF65-F5344CB8AC3E}">
        <p14:creationId xmlns:p14="http://schemas.microsoft.com/office/powerpoint/2010/main" val="523879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E19D9277-4073-4682-BDA0-57D37C1D252C}"/>
              </a:ext>
            </a:extLst>
          </p:cNvPr>
          <p:cNvPicPr>
            <a:picLocks noChangeAspect="1"/>
          </p:cNvPicPr>
          <p:nvPr/>
        </p:nvPicPr>
        <p:blipFill rotWithShape="1">
          <a:blip r:embed="rId7">
            <a:extLst>
              <a:ext uri="{28A0092B-C50C-407E-A947-70E740481C1C}">
                <a14:useLocalDpi xmlns:a14="http://schemas.microsoft.com/office/drawing/2010/main" val="0"/>
              </a:ext>
            </a:extLst>
          </a:blip>
          <a:srcRect l="2976" t="8266" r="6831" b="4704"/>
          <a:stretch/>
        </p:blipFill>
        <p:spPr>
          <a:xfrm>
            <a:off x="6469953" y="1958308"/>
            <a:ext cx="4682562" cy="301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4CA96AD-AB93-438B-AA2F-1E92F9A05115}"/>
              </a:ext>
            </a:extLst>
          </p:cNvPr>
          <p:cNvPicPr>
            <a:picLocks noChangeAspect="1"/>
          </p:cNvPicPr>
          <p:nvPr/>
        </p:nvPicPr>
        <p:blipFill rotWithShape="1">
          <a:blip r:embed="rId8">
            <a:extLst>
              <a:ext uri="{28A0092B-C50C-407E-A947-70E740481C1C}">
                <a14:useLocalDpi xmlns:a14="http://schemas.microsoft.com/office/drawing/2010/main" val="0"/>
              </a:ext>
            </a:extLst>
          </a:blip>
          <a:srcRect l="31987" t="7347" r="10724" b="13195"/>
          <a:stretch/>
        </p:blipFill>
        <p:spPr>
          <a:xfrm>
            <a:off x="1865566" y="1126965"/>
            <a:ext cx="4795873" cy="5213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D9DDECA-250D-428C-B372-8BD94C6E4662}"/>
              </a:ext>
            </a:extLst>
          </p:cNvPr>
          <p:cNvSpPr txBox="1"/>
          <p:nvPr/>
        </p:nvSpPr>
        <p:spPr>
          <a:xfrm>
            <a:off x="2251016" y="166374"/>
            <a:ext cx="8901499" cy="646331"/>
          </a:xfrm>
          <a:prstGeom prst="rect">
            <a:avLst/>
          </a:prstGeom>
          <a:noFill/>
        </p:spPr>
        <p:txBody>
          <a:bodyPr wrap="square" rtlCol="0">
            <a:spAutoFit/>
          </a:bodyPr>
          <a:lstStyle/>
          <a:p>
            <a:r>
              <a:rPr lang="en-US" sz="1800" b="1" kern="1200" dirty="0">
                <a:solidFill>
                  <a:schemeClr val="tx1">
                    <a:lumMod val="50000"/>
                    <a:lumOff val="50000"/>
                  </a:schemeClr>
                </a:solidFill>
                <a:latin typeface="Gadugi" panose="020B0502040204020203" pitchFamily="34" charset="0"/>
                <a:ea typeface="Gadugi" panose="020B0502040204020203" pitchFamily="34" charset="0"/>
              </a:rPr>
              <a:t>Heart Tea n Coffee spoons set of 6 –  made in stainless steel and finished in matt gold color – </a:t>
            </a:r>
            <a:r>
              <a:rPr lang="en-US" sz="1800" b="1" kern="1200" dirty="0" err="1">
                <a:solidFill>
                  <a:schemeClr val="tx1">
                    <a:lumMod val="50000"/>
                    <a:lumOff val="50000"/>
                  </a:schemeClr>
                </a:solidFill>
                <a:latin typeface="Gadugi" panose="020B0502040204020203" pitchFamily="34" charset="0"/>
                <a:ea typeface="Gadugi" panose="020B0502040204020203" pitchFamily="34" charset="0"/>
              </a:rPr>
              <a:t>Inr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2850 for set of 6</a:t>
            </a:r>
          </a:p>
        </p:txBody>
      </p:sp>
      <p:sp>
        <p:nvSpPr>
          <p:cNvPr id="11" name="TextBox 10">
            <a:extLst>
              <a:ext uri="{FF2B5EF4-FFF2-40B4-BE49-F238E27FC236}">
                <a16:creationId xmlns:a16="http://schemas.microsoft.com/office/drawing/2014/main" id="{F2971B83-F19F-4223-AF0E-24CD687A6858}"/>
              </a:ext>
            </a:extLst>
          </p:cNvPr>
          <p:cNvSpPr txBox="1"/>
          <p:nvPr/>
        </p:nvSpPr>
        <p:spPr>
          <a:xfrm>
            <a:off x="6295489" y="5337366"/>
            <a:ext cx="6097712" cy="646331"/>
          </a:xfrm>
          <a:prstGeom prst="rect">
            <a:avLst/>
          </a:prstGeom>
          <a:noFill/>
        </p:spPr>
        <p:txBody>
          <a:bodyPr wrap="square">
            <a:spAutoFit/>
          </a:bodyPr>
          <a:lstStyle/>
          <a:p>
            <a:r>
              <a:rPr lang="en-IN" dirty="0"/>
              <a:t>https://homevedaa.com/product/heart-tea-n-coffee-spoon-set-of-6/</a:t>
            </a:r>
          </a:p>
        </p:txBody>
      </p:sp>
    </p:spTree>
    <p:extLst>
      <p:ext uri="{BB962C8B-B14F-4D97-AF65-F5344CB8AC3E}">
        <p14:creationId xmlns:p14="http://schemas.microsoft.com/office/powerpoint/2010/main" val="307936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8" name="Picture 7">
            <a:extLst>
              <a:ext uri="{FF2B5EF4-FFF2-40B4-BE49-F238E27FC236}">
                <a16:creationId xmlns:a16="http://schemas.microsoft.com/office/drawing/2014/main" id="{7222C253-6E4D-4C8C-8588-107822CD6F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7019" y="1042998"/>
            <a:ext cx="4895610" cy="4959052"/>
          </a:xfrm>
          <a:prstGeom prst="rect">
            <a:avLst/>
          </a:prstGeom>
        </p:spPr>
      </p:pic>
      <p:pic>
        <p:nvPicPr>
          <p:cNvPr id="11" name="Picture 10">
            <a:extLst>
              <a:ext uri="{FF2B5EF4-FFF2-40B4-BE49-F238E27FC236}">
                <a16:creationId xmlns:a16="http://schemas.microsoft.com/office/drawing/2014/main" id="{62F1FED2-62EA-4FEB-A4F1-BFE22E785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9226" y="1656249"/>
            <a:ext cx="4638036" cy="3545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98CAFF3-8B1B-4E08-ADE7-75F9A4B4BD19}"/>
              </a:ext>
            </a:extLst>
          </p:cNvPr>
          <p:cNvSpPr txBox="1"/>
          <p:nvPr/>
        </p:nvSpPr>
        <p:spPr>
          <a:xfrm>
            <a:off x="4302603" y="297747"/>
            <a:ext cx="4238007"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Twitter Opener set of 2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1750 </a:t>
            </a:r>
          </a:p>
        </p:txBody>
      </p:sp>
      <p:sp>
        <p:nvSpPr>
          <p:cNvPr id="12" name="TextBox 11">
            <a:extLst>
              <a:ext uri="{FF2B5EF4-FFF2-40B4-BE49-F238E27FC236}">
                <a16:creationId xmlns:a16="http://schemas.microsoft.com/office/drawing/2014/main" id="{292A07AE-B3AD-4E68-8797-6703F0F404FA}"/>
              </a:ext>
            </a:extLst>
          </p:cNvPr>
          <p:cNvSpPr txBox="1"/>
          <p:nvPr/>
        </p:nvSpPr>
        <p:spPr>
          <a:xfrm>
            <a:off x="3743773" y="6217534"/>
            <a:ext cx="6097712" cy="369332"/>
          </a:xfrm>
          <a:prstGeom prst="rect">
            <a:avLst/>
          </a:prstGeom>
          <a:noFill/>
        </p:spPr>
        <p:txBody>
          <a:bodyPr wrap="square">
            <a:spAutoFit/>
          </a:bodyPr>
          <a:lstStyle/>
          <a:p>
            <a:r>
              <a:rPr lang="en-IN" dirty="0"/>
              <a:t>https://homevedaa.com/product/twitter-opener-set-of-2/</a:t>
            </a:r>
          </a:p>
        </p:txBody>
      </p:sp>
    </p:spTree>
    <p:extLst>
      <p:ext uri="{BB962C8B-B14F-4D97-AF65-F5344CB8AC3E}">
        <p14:creationId xmlns:p14="http://schemas.microsoft.com/office/powerpoint/2010/main" val="2107931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36DDBADE-348C-41C1-8475-9CD41F7124A1}"/>
              </a:ext>
            </a:extLst>
          </p:cNvPr>
          <p:cNvSpPr txBox="1"/>
          <p:nvPr/>
        </p:nvSpPr>
        <p:spPr>
          <a:xfrm>
            <a:off x="2716292" y="232708"/>
            <a:ext cx="8775360" cy="923330"/>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Mehak Spice Box – a lovely twist to the regular spice box! Made in Pure steel with brushed gold finish and mango wood box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5200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10" name="Picture 9">
            <a:extLst>
              <a:ext uri="{FF2B5EF4-FFF2-40B4-BE49-F238E27FC236}">
                <a16:creationId xmlns:a16="http://schemas.microsoft.com/office/drawing/2014/main" id="{B6836122-29A6-4D9D-B2CE-978A8BC8ED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877" y="912478"/>
            <a:ext cx="4483168" cy="570196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E415DCCE-A718-4F59-AECA-2AE251610ECB}"/>
              </a:ext>
            </a:extLst>
          </p:cNvPr>
          <p:cNvSpPr txBox="1"/>
          <p:nvPr/>
        </p:nvSpPr>
        <p:spPr>
          <a:xfrm>
            <a:off x="6925962" y="5990102"/>
            <a:ext cx="5098551" cy="369332"/>
          </a:xfrm>
          <a:prstGeom prst="rect">
            <a:avLst/>
          </a:prstGeom>
          <a:noFill/>
        </p:spPr>
        <p:txBody>
          <a:bodyPr wrap="square">
            <a:spAutoFit/>
          </a:bodyPr>
          <a:lstStyle/>
          <a:p>
            <a:r>
              <a:rPr lang="en-IN" dirty="0"/>
              <a:t>https://homevedaa.com/product/mehak-spice-box/</a:t>
            </a:r>
          </a:p>
        </p:txBody>
      </p:sp>
    </p:spTree>
    <p:extLst>
      <p:ext uri="{BB962C8B-B14F-4D97-AF65-F5344CB8AC3E}">
        <p14:creationId xmlns:p14="http://schemas.microsoft.com/office/powerpoint/2010/main" val="2998816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9AAB38FF-0791-4BB2-95F1-F4EF90551AA1}"/>
              </a:ext>
            </a:extLst>
          </p:cNvPr>
          <p:cNvPicPr>
            <a:picLocks noChangeAspect="1"/>
          </p:cNvPicPr>
          <p:nvPr/>
        </p:nvPicPr>
        <p:blipFill rotWithShape="1">
          <a:blip r:embed="rId7">
            <a:extLst>
              <a:ext uri="{28A0092B-C50C-407E-A947-70E740481C1C}">
                <a14:useLocalDpi xmlns:a14="http://schemas.microsoft.com/office/drawing/2010/main" val="0"/>
              </a:ext>
            </a:extLst>
          </a:blip>
          <a:srcRect t="10840" r="-146"/>
          <a:stretch/>
        </p:blipFill>
        <p:spPr>
          <a:xfrm>
            <a:off x="1914894" y="796892"/>
            <a:ext cx="5141480" cy="5335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A50695C-0FAD-4C4A-A740-17239D8A6E74}"/>
              </a:ext>
            </a:extLst>
          </p:cNvPr>
          <p:cNvPicPr>
            <a:picLocks noChangeAspect="1"/>
          </p:cNvPicPr>
          <p:nvPr/>
        </p:nvPicPr>
        <p:blipFill rotWithShape="1">
          <a:blip r:embed="rId8">
            <a:extLst>
              <a:ext uri="{28A0092B-C50C-407E-A947-70E740481C1C}">
                <a14:useLocalDpi xmlns:a14="http://schemas.microsoft.com/office/drawing/2010/main" val="0"/>
              </a:ext>
            </a:extLst>
          </a:blip>
          <a:srcRect l="8735" r="2146" b="7004"/>
          <a:stretch/>
        </p:blipFill>
        <p:spPr>
          <a:xfrm>
            <a:off x="7056374" y="2128456"/>
            <a:ext cx="4083960" cy="2671968"/>
          </a:xfrm>
          <a:prstGeom prst="rect">
            <a:avLst/>
          </a:prstGeom>
        </p:spPr>
      </p:pic>
      <p:sp>
        <p:nvSpPr>
          <p:cNvPr id="10" name="TextBox 9">
            <a:extLst>
              <a:ext uri="{FF2B5EF4-FFF2-40B4-BE49-F238E27FC236}">
                <a16:creationId xmlns:a16="http://schemas.microsoft.com/office/drawing/2014/main" id="{BBD2F673-B845-45A0-BACD-1C8C4A3B7B7E}"/>
              </a:ext>
            </a:extLst>
          </p:cNvPr>
          <p:cNvSpPr txBox="1"/>
          <p:nvPr/>
        </p:nvSpPr>
        <p:spPr>
          <a:xfrm>
            <a:off x="2515431" y="157892"/>
            <a:ext cx="8624903" cy="369332"/>
          </a:xfrm>
          <a:prstGeom prst="rect">
            <a:avLst/>
          </a:prstGeom>
          <a:noFill/>
        </p:spPr>
        <p:txBody>
          <a:bodyPr wrap="square" rtlCol="0">
            <a:spAutoFit/>
          </a:bodyPr>
          <a:lstStyle/>
          <a:p>
            <a:r>
              <a:rPr lang="en-US" sz="1800" b="1" kern="1200" dirty="0">
                <a:solidFill>
                  <a:schemeClr val="tx1">
                    <a:lumMod val="50000"/>
                    <a:lumOff val="50000"/>
                  </a:schemeClr>
                </a:solidFill>
                <a:latin typeface="Gadugi" panose="020B0502040204020203" pitchFamily="34" charset="0"/>
                <a:ea typeface="Gadugi" panose="020B0502040204020203" pitchFamily="34" charset="0"/>
              </a:rPr>
              <a:t>Zina Mug set of 2 –  ceramic mugs in warm ochre </a:t>
            </a:r>
            <a:r>
              <a:rPr lang="en-US" b="1" dirty="0">
                <a:solidFill>
                  <a:schemeClr val="tx1">
                    <a:lumMod val="50000"/>
                    <a:lumOff val="50000"/>
                  </a:schemeClr>
                </a:solidFill>
                <a:latin typeface="Gadugi" panose="020B0502040204020203" pitchFamily="34" charset="0"/>
                <a:ea typeface="Gadugi" panose="020B0502040204020203" pitchFamily="34" charset="0"/>
              </a:rPr>
              <a:t>color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 </a:t>
            </a:r>
            <a:r>
              <a:rPr lang="en-US" sz="1800" b="1" kern="1200" dirty="0" err="1">
                <a:solidFill>
                  <a:schemeClr val="tx1">
                    <a:lumMod val="50000"/>
                    <a:lumOff val="50000"/>
                  </a:schemeClr>
                </a:solidFill>
                <a:latin typeface="Gadugi" panose="020B0502040204020203" pitchFamily="34" charset="0"/>
                <a:ea typeface="Gadugi" panose="020B0502040204020203" pitchFamily="34" charset="0"/>
              </a:rPr>
              <a:t>Inr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940 for set of 2</a:t>
            </a:r>
          </a:p>
        </p:txBody>
      </p:sp>
      <p:sp>
        <p:nvSpPr>
          <p:cNvPr id="11" name="TextBox 10">
            <a:extLst>
              <a:ext uri="{FF2B5EF4-FFF2-40B4-BE49-F238E27FC236}">
                <a16:creationId xmlns:a16="http://schemas.microsoft.com/office/drawing/2014/main" id="{AAEA4759-1135-423C-81D0-9B74E0397778}"/>
              </a:ext>
            </a:extLst>
          </p:cNvPr>
          <p:cNvSpPr txBox="1"/>
          <p:nvPr/>
        </p:nvSpPr>
        <p:spPr>
          <a:xfrm>
            <a:off x="4312577" y="6216990"/>
            <a:ext cx="6097712" cy="369332"/>
          </a:xfrm>
          <a:prstGeom prst="rect">
            <a:avLst/>
          </a:prstGeom>
          <a:noFill/>
        </p:spPr>
        <p:txBody>
          <a:bodyPr wrap="square">
            <a:spAutoFit/>
          </a:bodyPr>
          <a:lstStyle/>
          <a:p>
            <a:r>
              <a:rPr lang="en-IN" dirty="0"/>
              <a:t>https://homevedaa.com/product/zina-mug/</a:t>
            </a:r>
          </a:p>
        </p:txBody>
      </p:sp>
    </p:spTree>
    <p:extLst>
      <p:ext uri="{BB962C8B-B14F-4D97-AF65-F5344CB8AC3E}">
        <p14:creationId xmlns:p14="http://schemas.microsoft.com/office/powerpoint/2010/main" val="1119960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95E7FD1E-6999-4975-AAC4-C7E09D37F6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6927" y="879039"/>
            <a:ext cx="6485859" cy="4807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845BC85-B593-4F24-BDF8-9566CBBAFC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0701" y="1654854"/>
            <a:ext cx="4185718" cy="279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7E3C370-52F0-4E2C-A21B-A744A8D4F80D}"/>
              </a:ext>
            </a:extLst>
          </p:cNvPr>
          <p:cNvSpPr txBox="1"/>
          <p:nvPr/>
        </p:nvSpPr>
        <p:spPr>
          <a:xfrm>
            <a:off x="2312147" y="232708"/>
            <a:ext cx="9241060" cy="369332"/>
          </a:xfrm>
          <a:prstGeom prst="rect">
            <a:avLst/>
          </a:prstGeom>
          <a:noFill/>
        </p:spPr>
        <p:txBody>
          <a:bodyPr wrap="square" rtlCol="0">
            <a:spAutoFit/>
          </a:bodyPr>
          <a:lstStyle/>
          <a:p>
            <a:r>
              <a:rPr lang="en-US" sz="1800" b="1" kern="1200" dirty="0">
                <a:solidFill>
                  <a:schemeClr val="tx1">
                    <a:lumMod val="50000"/>
                    <a:lumOff val="50000"/>
                  </a:schemeClr>
                </a:solidFill>
                <a:latin typeface="Gadugi" panose="020B0502040204020203" pitchFamily="34" charset="0"/>
                <a:ea typeface="Gadugi" panose="020B0502040204020203" pitchFamily="34" charset="0"/>
              </a:rPr>
              <a:t>Tamira party Rack with 6 glasses  –  copper color – </a:t>
            </a:r>
            <a:r>
              <a:rPr lang="en-US" sz="1800" b="1" kern="1200" dirty="0" err="1">
                <a:solidFill>
                  <a:schemeClr val="tx1">
                    <a:lumMod val="50000"/>
                    <a:lumOff val="50000"/>
                  </a:schemeClr>
                </a:solidFill>
                <a:latin typeface="Gadugi" panose="020B0502040204020203" pitchFamily="34" charset="0"/>
                <a:ea typeface="Gadugi" panose="020B0502040204020203" pitchFamily="34" charset="0"/>
              </a:rPr>
              <a:t>Inr</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2250 for the set with glasses</a:t>
            </a:r>
          </a:p>
        </p:txBody>
      </p:sp>
      <p:sp>
        <p:nvSpPr>
          <p:cNvPr id="11" name="TextBox 10">
            <a:extLst>
              <a:ext uri="{FF2B5EF4-FFF2-40B4-BE49-F238E27FC236}">
                <a16:creationId xmlns:a16="http://schemas.microsoft.com/office/drawing/2014/main" id="{2D88DFF8-F7E9-4BE4-991F-4C9C0F42D538}"/>
              </a:ext>
            </a:extLst>
          </p:cNvPr>
          <p:cNvSpPr txBox="1"/>
          <p:nvPr/>
        </p:nvSpPr>
        <p:spPr>
          <a:xfrm>
            <a:off x="4302304" y="6121741"/>
            <a:ext cx="6097712" cy="369332"/>
          </a:xfrm>
          <a:prstGeom prst="rect">
            <a:avLst/>
          </a:prstGeom>
          <a:noFill/>
        </p:spPr>
        <p:txBody>
          <a:bodyPr wrap="square">
            <a:spAutoFit/>
          </a:bodyPr>
          <a:lstStyle/>
          <a:p>
            <a:r>
              <a:rPr lang="en-IN" dirty="0"/>
              <a:t>https://homevedaa.com/product/tamira-rack/</a:t>
            </a:r>
          </a:p>
        </p:txBody>
      </p:sp>
    </p:spTree>
    <p:extLst>
      <p:ext uri="{BB962C8B-B14F-4D97-AF65-F5344CB8AC3E}">
        <p14:creationId xmlns:p14="http://schemas.microsoft.com/office/powerpoint/2010/main" val="3362413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BF96E785-4035-44F6-BEAC-57F12CD4CABD}"/>
              </a:ext>
            </a:extLst>
          </p:cNvPr>
          <p:cNvPicPr>
            <a:picLocks noChangeAspect="1"/>
          </p:cNvPicPr>
          <p:nvPr/>
        </p:nvPicPr>
        <p:blipFill rotWithShape="1">
          <a:blip r:embed="rId7">
            <a:extLst>
              <a:ext uri="{28A0092B-C50C-407E-A947-70E740481C1C}">
                <a14:useLocalDpi xmlns:a14="http://schemas.microsoft.com/office/drawing/2010/main" val="0"/>
              </a:ext>
            </a:extLst>
          </a:blip>
          <a:srcRect l="1" t="7111" r="2339" b="17629"/>
          <a:stretch/>
        </p:blipFill>
        <p:spPr>
          <a:xfrm>
            <a:off x="2165569" y="1318700"/>
            <a:ext cx="5701755" cy="4419309"/>
          </a:xfrm>
          <a:prstGeom prst="rect">
            <a:avLst/>
          </a:prstGeom>
        </p:spPr>
      </p:pic>
      <p:pic>
        <p:nvPicPr>
          <p:cNvPr id="8" name="Picture 7">
            <a:extLst>
              <a:ext uri="{FF2B5EF4-FFF2-40B4-BE49-F238E27FC236}">
                <a16:creationId xmlns:a16="http://schemas.microsoft.com/office/drawing/2014/main" id="{88618323-F5BA-41FD-8C8D-03A7C3F2FE51}"/>
              </a:ext>
            </a:extLst>
          </p:cNvPr>
          <p:cNvPicPr>
            <a:picLocks noChangeAspect="1"/>
          </p:cNvPicPr>
          <p:nvPr/>
        </p:nvPicPr>
        <p:blipFill rotWithShape="1">
          <a:blip r:embed="rId8">
            <a:extLst>
              <a:ext uri="{28A0092B-C50C-407E-A947-70E740481C1C}">
                <a14:useLocalDpi xmlns:a14="http://schemas.microsoft.com/office/drawing/2010/main" val="0"/>
              </a:ext>
            </a:extLst>
          </a:blip>
          <a:srcRect t="31102" r="28391"/>
          <a:stretch/>
        </p:blipFill>
        <p:spPr>
          <a:xfrm>
            <a:off x="8049951" y="1846873"/>
            <a:ext cx="3421055" cy="3362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DFDFDB0A-46ED-4B25-ABF5-D8EE443B9DF7}"/>
              </a:ext>
            </a:extLst>
          </p:cNvPr>
          <p:cNvSpPr txBox="1"/>
          <p:nvPr/>
        </p:nvSpPr>
        <p:spPr>
          <a:xfrm>
            <a:off x="2662972" y="314440"/>
            <a:ext cx="8597533" cy="646331"/>
          </a:xfrm>
          <a:prstGeom prst="rect">
            <a:avLst/>
          </a:prstGeom>
          <a:noFill/>
        </p:spPr>
        <p:txBody>
          <a:bodyPr wrap="square" rtlCol="0">
            <a:spAutoFit/>
          </a:bodyPr>
          <a:lstStyle/>
          <a:p>
            <a:r>
              <a:rPr lang="en-US" sz="1800" b="1" kern="1200" dirty="0">
                <a:solidFill>
                  <a:schemeClr val="tx1">
                    <a:lumMod val="50000"/>
                    <a:lumOff val="50000"/>
                  </a:schemeClr>
                </a:solidFill>
                <a:latin typeface="Gadugi" panose="020B0502040204020203" pitchFamily="34" charset="0"/>
                <a:ea typeface="Gadugi" panose="020B0502040204020203" pitchFamily="34" charset="0"/>
              </a:rPr>
              <a:t>Iris Napkin Rings  –  made in stainless steel and mother of pearl inlay work.</a:t>
            </a:r>
          </a:p>
          <a:p>
            <a:r>
              <a:rPr lang="en-US" b="1" dirty="0">
                <a:solidFill>
                  <a:schemeClr val="tx1">
                    <a:lumMod val="50000"/>
                    <a:lumOff val="50000"/>
                  </a:schemeClr>
                </a:solidFill>
                <a:latin typeface="Gadugi" panose="020B0502040204020203" pitchFamily="34" charset="0"/>
                <a:ea typeface="Gadugi" panose="020B0502040204020203" pitchFamily="34" charset="0"/>
              </a:rPr>
              <a:t>Set of 6 – INR 1950 </a:t>
            </a:r>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740377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3DAB96CC-6126-4322-80AC-AFBDB815C3BD}"/>
              </a:ext>
            </a:extLst>
          </p:cNvPr>
          <p:cNvSpPr txBox="1"/>
          <p:nvPr/>
        </p:nvSpPr>
        <p:spPr>
          <a:xfrm>
            <a:off x="2613632" y="232708"/>
            <a:ext cx="9185979"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Lotus</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Photo frame –  hand carved in wood in whitewash color  – INR 1750</a:t>
            </a:r>
          </a:p>
        </p:txBody>
      </p:sp>
      <p:pic>
        <p:nvPicPr>
          <p:cNvPr id="5" name="Picture 4">
            <a:extLst>
              <a:ext uri="{FF2B5EF4-FFF2-40B4-BE49-F238E27FC236}">
                <a16:creationId xmlns:a16="http://schemas.microsoft.com/office/drawing/2014/main" id="{504F6A76-1120-4A17-A22B-F02D25DB2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2937" y="832318"/>
            <a:ext cx="5200151" cy="51933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C7C19964-A411-4768-9691-C085307E4F44}"/>
              </a:ext>
            </a:extLst>
          </p:cNvPr>
          <p:cNvSpPr txBox="1"/>
          <p:nvPr/>
        </p:nvSpPr>
        <p:spPr>
          <a:xfrm>
            <a:off x="3994078" y="6286260"/>
            <a:ext cx="6097712" cy="369332"/>
          </a:xfrm>
          <a:prstGeom prst="rect">
            <a:avLst/>
          </a:prstGeom>
          <a:noFill/>
        </p:spPr>
        <p:txBody>
          <a:bodyPr wrap="square">
            <a:spAutoFit/>
          </a:bodyPr>
          <a:lstStyle/>
          <a:p>
            <a:r>
              <a:rPr lang="en-IN" dirty="0"/>
              <a:t>https://homevedaa.com/product/lotus-frame/</a:t>
            </a:r>
          </a:p>
        </p:txBody>
      </p:sp>
    </p:spTree>
    <p:extLst>
      <p:ext uri="{BB962C8B-B14F-4D97-AF65-F5344CB8AC3E}">
        <p14:creationId xmlns:p14="http://schemas.microsoft.com/office/powerpoint/2010/main" val="3986824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029D6483-92F4-4B34-9FC2-2A5B72BF5C9E}"/>
              </a:ext>
            </a:extLst>
          </p:cNvPr>
          <p:cNvPicPr>
            <a:picLocks noChangeAspect="1"/>
          </p:cNvPicPr>
          <p:nvPr/>
        </p:nvPicPr>
        <p:blipFill rotWithShape="1">
          <a:blip r:embed="rId7">
            <a:extLst>
              <a:ext uri="{28A0092B-C50C-407E-A947-70E740481C1C}">
                <a14:useLocalDpi xmlns:a14="http://schemas.microsoft.com/office/drawing/2010/main" val="0"/>
              </a:ext>
            </a:extLst>
          </a:blip>
          <a:srcRect l="-29" t="8137" r="16629" b="5644"/>
          <a:stretch/>
        </p:blipFill>
        <p:spPr>
          <a:xfrm>
            <a:off x="7560208" y="1569340"/>
            <a:ext cx="3449362" cy="379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C1D611C-D960-4FEF-8D0D-FCF12D6B95D0}"/>
              </a:ext>
            </a:extLst>
          </p:cNvPr>
          <p:cNvSpPr txBox="1"/>
          <p:nvPr/>
        </p:nvSpPr>
        <p:spPr>
          <a:xfrm>
            <a:off x="2182293" y="289733"/>
            <a:ext cx="9185979"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Magnolia</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 Photo frame – made from mother of pearl in Charcoal color and brass inlay – INR 2100</a:t>
            </a:r>
          </a:p>
        </p:txBody>
      </p:sp>
      <p:pic>
        <p:nvPicPr>
          <p:cNvPr id="5" name="Picture 4">
            <a:extLst>
              <a:ext uri="{FF2B5EF4-FFF2-40B4-BE49-F238E27FC236}">
                <a16:creationId xmlns:a16="http://schemas.microsoft.com/office/drawing/2014/main" id="{9A8197A7-DA1B-4D90-A5F8-5A8517CDEB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8026" y="1146860"/>
            <a:ext cx="5145168" cy="49327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F3FCBF91-CB5B-4C43-A463-25DBB38F7D2D}"/>
              </a:ext>
            </a:extLst>
          </p:cNvPr>
          <p:cNvSpPr txBox="1"/>
          <p:nvPr/>
        </p:nvSpPr>
        <p:spPr>
          <a:xfrm>
            <a:off x="4024901" y="6219236"/>
            <a:ext cx="6097712" cy="369332"/>
          </a:xfrm>
          <a:prstGeom prst="rect">
            <a:avLst/>
          </a:prstGeom>
          <a:noFill/>
        </p:spPr>
        <p:txBody>
          <a:bodyPr wrap="square">
            <a:spAutoFit/>
          </a:bodyPr>
          <a:lstStyle/>
          <a:p>
            <a:r>
              <a:rPr lang="en-IN" dirty="0"/>
              <a:t>https://homevedaa.com/product/magnolia-frame/</a:t>
            </a:r>
          </a:p>
        </p:txBody>
      </p:sp>
    </p:spTree>
    <p:extLst>
      <p:ext uri="{BB962C8B-B14F-4D97-AF65-F5344CB8AC3E}">
        <p14:creationId xmlns:p14="http://schemas.microsoft.com/office/powerpoint/2010/main" val="966796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9" name="TextBox 8">
            <a:extLst>
              <a:ext uri="{FF2B5EF4-FFF2-40B4-BE49-F238E27FC236}">
                <a16:creationId xmlns:a16="http://schemas.microsoft.com/office/drawing/2014/main" id="{8C1D611C-D960-4FEF-8D0D-FCF12D6B95D0}"/>
              </a:ext>
            </a:extLst>
          </p:cNvPr>
          <p:cNvSpPr txBox="1"/>
          <p:nvPr/>
        </p:nvSpPr>
        <p:spPr>
          <a:xfrm>
            <a:off x="3409083" y="265173"/>
            <a:ext cx="9185979" cy="369332"/>
          </a:xfrm>
          <a:prstGeom prst="rect">
            <a:avLst/>
          </a:prstGeom>
          <a:noFill/>
        </p:spPr>
        <p:txBody>
          <a:bodyPr wrap="square" rtlCol="0">
            <a:spAutoFit/>
          </a:bodyPr>
          <a:lstStyle/>
          <a:p>
            <a:r>
              <a:rPr lang="en-US" sz="1800" b="1" kern="1200" dirty="0">
                <a:solidFill>
                  <a:schemeClr val="tx1">
                    <a:lumMod val="50000"/>
                    <a:lumOff val="50000"/>
                  </a:schemeClr>
                </a:solidFill>
                <a:latin typeface="Gadugi" panose="020B0502040204020203" pitchFamily="34" charset="0"/>
                <a:ea typeface="Gadugi" panose="020B0502040204020203" pitchFamily="34" charset="0"/>
              </a:rPr>
              <a:t>Cypress Photo frame – mango wood – INR 1850</a:t>
            </a:r>
          </a:p>
        </p:txBody>
      </p:sp>
      <p:pic>
        <p:nvPicPr>
          <p:cNvPr id="5" name="Picture 4">
            <a:extLst>
              <a:ext uri="{FF2B5EF4-FFF2-40B4-BE49-F238E27FC236}">
                <a16:creationId xmlns:a16="http://schemas.microsoft.com/office/drawing/2014/main" id="{D6617D28-FAF2-4D99-867B-A9A9652945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83" y="849661"/>
            <a:ext cx="5373834" cy="5373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73B63599-D076-4E7B-B97C-7BD26DF5BBB9}"/>
              </a:ext>
            </a:extLst>
          </p:cNvPr>
          <p:cNvSpPr txBox="1"/>
          <p:nvPr/>
        </p:nvSpPr>
        <p:spPr>
          <a:xfrm>
            <a:off x="3547153" y="6408161"/>
            <a:ext cx="6416210" cy="369332"/>
          </a:xfrm>
          <a:prstGeom prst="rect">
            <a:avLst/>
          </a:prstGeom>
          <a:noFill/>
        </p:spPr>
        <p:txBody>
          <a:bodyPr wrap="square">
            <a:spAutoFit/>
          </a:bodyPr>
          <a:lstStyle/>
          <a:p>
            <a:r>
              <a:rPr lang="en-IN" dirty="0"/>
              <a:t>https://homevedaa.com/product/cypress-photo-frame/</a:t>
            </a:r>
          </a:p>
        </p:txBody>
      </p:sp>
    </p:spTree>
    <p:extLst>
      <p:ext uri="{BB962C8B-B14F-4D97-AF65-F5344CB8AC3E}">
        <p14:creationId xmlns:p14="http://schemas.microsoft.com/office/powerpoint/2010/main" val="2234185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188EC988-56E6-4C3C-B3B7-6CECA7F8C36F}"/>
              </a:ext>
            </a:extLst>
          </p:cNvPr>
          <p:cNvPicPr>
            <a:picLocks noChangeAspect="1"/>
          </p:cNvPicPr>
          <p:nvPr/>
        </p:nvPicPr>
        <p:blipFill rotWithShape="1">
          <a:blip r:embed="rId7">
            <a:extLst>
              <a:ext uri="{28A0092B-C50C-407E-A947-70E740481C1C}">
                <a14:useLocalDpi xmlns:a14="http://schemas.microsoft.com/office/drawing/2010/main" val="0"/>
              </a:ext>
            </a:extLst>
          </a:blip>
          <a:srcRect t="9778" r="7837" b="15259"/>
          <a:stretch/>
        </p:blipFill>
        <p:spPr>
          <a:xfrm>
            <a:off x="3055240" y="807795"/>
            <a:ext cx="6683581" cy="5436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93896DD-25A3-48BB-AA7E-ADBC2D1D7401}"/>
              </a:ext>
            </a:extLst>
          </p:cNvPr>
          <p:cNvSpPr txBox="1"/>
          <p:nvPr/>
        </p:nvSpPr>
        <p:spPr>
          <a:xfrm>
            <a:off x="1686927" y="97808"/>
            <a:ext cx="10329766" cy="923330"/>
          </a:xfrm>
          <a:prstGeom prst="rect">
            <a:avLst/>
          </a:prstGeom>
          <a:noFill/>
        </p:spPr>
        <p:txBody>
          <a:bodyPr wrap="square" rtlCol="0">
            <a:spAutoFit/>
          </a:bodyPr>
          <a:lstStyle/>
          <a:p>
            <a:endParaRPr lang="en-US" b="1" dirty="0">
              <a:solidFill>
                <a:schemeClr val="tx1">
                  <a:lumMod val="50000"/>
                  <a:lumOff val="50000"/>
                </a:schemeClr>
              </a:solidFill>
              <a:latin typeface="Gadugi" panose="020B0502040204020203" pitchFamily="34" charset="0"/>
              <a:ea typeface="Gadugi" panose="020B0502040204020203" pitchFamily="34" charset="0"/>
            </a:endParaRPr>
          </a:p>
          <a:p>
            <a:r>
              <a:rPr lang="en-US" b="1" dirty="0">
                <a:solidFill>
                  <a:schemeClr val="tx1">
                    <a:lumMod val="50000"/>
                    <a:lumOff val="50000"/>
                  </a:schemeClr>
                </a:solidFill>
                <a:latin typeface="Gadugi" panose="020B0502040204020203" pitchFamily="34" charset="0"/>
                <a:ea typeface="Gadugi" panose="020B0502040204020203" pitchFamily="34" charset="0"/>
              </a:rPr>
              <a:t>Terra planter set of 3 - hand hammered metal pots with stands – INR 2950 for the set of 3</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0" name="TextBox 9">
            <a:extLst>
              <a:ext uri="{FF2B5EF4-FFF2-40B4-BE49-F238E27FC236}">
                <a16:creationId xmlns:a16="http://schemas.microsoft.com/office/drawing/2014/main" id="{EF403E63-A953-4169-BE80-40D847DCB30D}"/>
              </a:ext>
            </a:extLst>
          </p:cNvPr>
          <p:cNvSpPr txBox="1"/>
          <p:nvPr/>
        </p:nvSpPr>
        <p:spPr>
          <a:xfrm>
            <a:off x="3802954" y="6364988"/>
            <a:ext cx="6097712" cy="369332"/>
          </a:xfrm>
          <a:prstGeom prst="rect">
            <a:avLst/>
          </a:prstGeom>
          <a:noFill/>
        </p:spPr>
        <p:txBody>
          <a:bodyPr wrap="square">
            <a:spAutoFit/>
          </a:bodyPr>
          <a:lstStyle/>
          <a:p>
            <a:r>
              <a:rPr lang="en-IN" dirty="0"/>
              <a:t>https://homevedaa.com/product/terra-planter-set-of-3/</a:t>
            </a:r>
          </a:p>
        </p:txBody>
      </p:sp>
    </p:spTree>
    <p:extLst>
      <p:ext uri="{BB962C8B-B14F-4D97-AF65-F5344CB8AC3E}">
        <p14:creationId xmlns:p14="http://schemas.microsoft.com/office/powerpoint/2010/main" val="2720549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C433FD1D-9559-4FAE-852A-30231E2EB11D}"/>
              </a:ext>
            </a:extLst>
          </p:cNvPr>
          <p:cNvPicPr>
            <a:picLocks noChangeAspect="1"/>
          </p:cNvPicPr>
          <p:nvPr/>
        </p:nvPicPr>
        <p:blipFill rotWithShape="1">
          <a:blip r:embed="rId7">
            <a:extLst>
              <a:ext uri="{28A0092B-C50C-407E-A947-70E740481C1C}">
                <a14:useLocalDpi xmlns:a14="http://schemas.microsoft.com/office/drawing/2010/main" val="0"/>
              </a:ext>
            </a:extLst>
          </a:blip>
          <a:srcRect l="17511" t="1217"/>
          <a:stretch/>
        </p:blipFill>
        <p:spPr>
          <a:xfrm>
            <a:off x="1865566" y="1026999"/>
            <a:ext cx="4284373" cy="5587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E800327A-85DA-45FC-AE1D-4621FCC187A0}"/>
              </a:ext>
            </a:extLst>
          </p:cNvPr>
          <p:cNvSpPr txBox="1"/>
          <p:nvPr/>
        </p:nvSpPr>
        <p:spPr>
          <a:xfrm>
            <a:off x="1817127" y="203635"/>
            <a:ext cx="10374873"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Hope Planter </a:t>
            </a:r>
            <a:r>
              <a:rPr lang="en-US" sz="1800" b="1" kern="1200" dirty="0">
                <a:solidFill>
                  <a:schemeClr val="tx1">
                    <a:lumMod val="50000"/>
                    <a:lumOff val="50000"/>
                  </a:schemeClr>
                </a:solidFill>
                <a:latin typeface="Gadugi" panose="020B0502040204020203" pitchFamily="34" charset="0"/>
                <a:ea typeface="Gadugi" panose="020B0502040204020203" pitchFamily="34" charset="0"/>
              </a:rPr>
              <a:t>–</a:t>
            </a:r>
            <a:r>
              <a:rPr lang="en-US" b="1" dirty="0">
                <a:solidFill>
                  <a:schemeClr val="tx1">
                    <a:lumMod val="50000"/>
                    <a:lumOff val="50000"/>
                  </a:schemeClr>
                </a:solidFill>
                <a:latin typeface="Gadugi" panose="020B0502040204020203" pitchFamily="34" charset="0"/>
                <a:ea typeface="Gadugi" panose="020B0502040204020203" pitchFamily="34" charset="0"/>
              </a:rPr>
              <a:t> metal in whitewash finish – removeable lid to place pots or any décor piece inside – INR 1950 </a:t>
            </a:r>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71218C12-4A5F-4E50-9401-6A2D7130A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1143" y="1146860"/>
            <a:ext cx="4332257" cy="3555163"/>
          </a:xfrm>
          <a:prstGeom prst="rect">
            <a:avLst/>
          </a:prstGeom>
        </p:spPr>
      </p:pic>
      <p:sp>
        <p:nvSpPr>
          <p:cNvPr id="11" name="TextBox 10">
            <a:extLst>
              <a:ext uri="{FF2B5EF4-FFF2-40B4-BE49-F238E27FC236}">
                <a16:creationId xmlns:a16="http://schemas.microsoft.com/office/drawing/2014/main" id="{154CE20A-4BDF-48D2-9BCB-3C5CD5E260F8}"/>
              </a:ext>
            </a:extLst>
          </p:cNvPr>
          <p:cNvSpPr txBox="1"/>
          <p:nvPr/>
        </p:nvSpPr>
        <p:spPr>
          <a:xfrm>
            <a:off x="6401143" y="4998917"/>
            <a:ext cx="6097712" cy="369332"/>
          </a:xfrm>
          <a:prstGeom prst="rect">
            <a:avLst/>
          </a:prstGeom>
          <a:noFill/>
        </p:spPr>
        <p:txBody>
          <a:bodyPr wrap="square">
            <a:spAutoFit/>
          </a:bodyPr>
          <a:lstStyle/>
          <a:p>
            <a:r>
              <a:rPr lang="en-IN" dirty="0"/>
              <a:t>https://homevedaa.com/product/hope-planter/</a:t>
            </a:r>
          </a:p>
        </p:txBody>
      </p:sp>
    </p:spTree>
    <p:extLst>
      <p:ext uri="{BB962C8B-B14F-4D97-AF65-F5344CB8AC3E}">
        <p14:creationId xmlns:p14="http://schemas.microsoft.com/office/powerpoint/2010/main" val="3748904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54917597-E640-40F4-817B-2B9373336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3060" y="768494"/>
            <a:ext cx="5520820" cy="55208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7C59863E-6033-4C03-9098-67E691964EEC}"/>
              </a:ext>
            </a:extLst>
          </p:cNvPr>
          <p:cNvSpPr txBox="1"/>
          <p:nvPr/>
        </p:nvSpPr>
        <p:spPr>
          <a:xfrm>
            <a:off x="2542621" y="208562"/>
            <a:ext cx="9010586"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Dahlia Planter - hand etched metal – INR 2350 ( price does not include flowers)  </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0" name="TextBox 9">
            <a:extLst>
              <a:ext uri="{FF2B5EF4-FFF2-40B4-BE49-F238E27FC236}">
                <a16:creationId xmlns:a16="http://schemas.microsoft.com/office/drawing/2014/main" id="{FC0742A1-FA1B-427C-84D8-8ED6EEA86680}"/>
              </a:ext>
            </a:extLst>
          </p:cNvPr>
          <p:cNvSpPr txBox="1"/>
          <p:nvPr/>
        </p:nvSpPr>
        <p:spPr>
          <a:xfrm>
            <a:off x="3552290" y="6337650"/>
            <a:ext cx="6097712" cy="369332"/>
          </a:xfrm>
          <a:prstGeom prst="rect">
            <a:avLst/>
          </a:prstGeom>
          <a:noFill/>
        </p:spPr>
        <p:txBody>
          <a:bodyPr wrap="square">
            <a:spAutoFit/>
          </a:bodyPr>
          <a:lstStyle/>
          <a:p>
            <a:r>
              <a:rPr lang="en-IN" dirty="0"/>
              <a:t>https://homevedaa.com/product/dahlia-planter-coming-soon/</a:t>
            </a:r>
          </a:p>
        </p:txBody>
      </p:sp>
    </p:spTree>
    <p:extLst>
      <p:ext uri="{BB962C8B-B14F-4D97-AF65-F5344CB8AC3E}">
        <p14:creationId xmlns:p14="http://schemas.microsoft.com/office/powerpoint/2010/main" val="406365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19802" y="2969193"/>
            <a:ext cx="6644164" cy="646331"/>
          </a:xfrm>
          <a:prstGeom prst="rect">
            <a:avLst/>
          </a:prstGeom>
          <a:noFill/>
        </p:spPr>
        <p:txBody>
          <a:bodyPr wrap="square" rtlCol="0">
            <a:spAutoFit/>
          </a:bodyPr>
          <a:lstStyle/>
          <a:p>
            <a:r>
              <a:rPr lang="en-GB" sz="3600" spc="300" dirty="0">
                <a:solidFill>
                  <a:srgbClr val="67686C"/>
                </a:solidFill>
                <a:latin typeface="+mj-lt"/>
              </a:rPr>
              <a:t> </a:t>
            </a:r>
            <a:r>
              <a:rPr lang="en-GB" sz="3600" spc="300" dirty="0">
                <a:solidFill>
                  <a:srgbClr val="67686C"/>
                </a:solidFill>
                <a:latin typeface="Segoe Print" panose="02000600000000000000" pitchFamily="2" charset="0"/>
              </a:rPr>
              <a:t>Gifting</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9" name="TextBox 8">
            <a:extLst>
              <a:ext uri="{FF2B5EF4-FFF2-40B4-BE49-F238E27FC236}">
                <a16:creationId xmlns:a16="http://schemas.microsoft.com/office/drawing/2014/main" id="{855D4815-5745-42FC-81FC-46FB5A96208B}"/>
              </a:ext>
            </a:extLst>
          </p:cNvPr>
          <p:cNvSpPr txBox="1"/>
          <p:nvPr/>
        </p:nvSpPr>
        <p:spPr>
          <a:xfrm>
            <a:off x="4157828" y="225010"/>
            <a:ext cx="5552986"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Marigold marble tray with brass inlay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3750</a:t>
            </a:r>
          </a:p>
        </p:txBody>
      </p:sp>
      <p:pic>
        <p:nvPicPr>
          <p:cNvPr id="3" name="Picture 2">
            <a:extLst>
              <a:ext uri="{FF2B5EF4-FFF2-40B4-BE49-F238E27FC236}">
                <a16:creationId xmlns:a16="http://schemas.microsoft.com/office/drawing/2014/main" id="{49544809-C53E-4D73-AB9C-6057B9CD7C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321" y="1302731"/>
            <a:ext cx="4478565" cy="4478565"/>
          </a:xfrm>
          <a:prstGeom prst="rect">
            <a:avLst/>
          </a:prstGeom>
        </p:spPr>
      </p:pic>
      <p:pic>
        <p:nvPicPr>
          <p:cNvPr id="10" name="Picture 9">
            <a:extLst>
              <a:ext uri="{FF2B5EF4-FFF2-40B4-BE49-F238E27FC236}">
                <a16:creationId xmlns:a16="http://schemas.microsoft.com/office/drawing/2014/main" id="{A61BE1BE-7143-45DB-9673-D74B0A4E64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6087" y="791194"/>
            <a:ext cx="5423818" cy="54238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F35AA9D9-7419-40E3-98D2-047344AA79E1}"/>
              </a:ext>
            </a:extLst>
          </p:cNvPr>
          <p:cNvSpPr txBox="1"/>
          <p:nvPr/>
        </p:nvSpPr>
        <p:spPr>
          <a:xfrm>
            <a:off x="4302303" y="6357217"/>
            <a:ext cx="6097712" cy="369332"/>
          </a:xfrm>
          <a:prstGeom prst="rect">
            <a:avLst/>
          </a:prstGeom>
          <a:noFill/>
        </p:spPr>
        <p:txBody>
          <a:bodyPr wrap="square">
            <a:spAutoFit/>
          </a:bodyPr>
          <a:lstStyle/>
          <a:p>
            <a:r>
              <a:rPr lang="en-IN" dirty="0"/>
              <a:t>https://homevedaa.com/product/marigold-tray/</a:t>
            </a:r>
          </a:p>
        </p:txBody>
      </p:sp>
    </p:spTree>
    <p:extLst>
      <p:ext uri="{BB962C8B-B14F-4D97-AF65-F5344CB8AC3E}">
        <p14:creationId xmlns:p14="http://schemas.microsoft.com/office/powerpoint/2010/main" val="1728087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38AABCF6-73BA-4ABF-856F-E19EF16C3C4E}"/>
              </a:ext>
            </a:extLst>
          </p:cNvPr>
          <p:cNvPicPr>
            <a:picLocks noChangeAspect="1"/>
          </p:cNvPicPr>
          <p:nvPr/>
        </p:nvPicPr>
        <p:blipFill rotWithShape="1">
          <a:blip r:embed="rId7">
            <a:extLst>
              <a:ext uri="{28A0092B-C50C-407E-A947-70E740481C1C}">
                <a14:useLocalDpi xmlns:a14="http://schemas.microsoft.com/office/drawing/2010/main" val="0"/>
              </a:ext>
            </a:extLst>
          </a:blip>
          <a:srcRect l="16119" t="-742" r="574" b="40234"/>
          <a:stretch/>
        </p:blipFill>
        <p:spPr>
          <a:xfrm>
            <a:off x="3930672" y="689784"/>
            <a:ext cx="4954333" cy="5474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B9A2BF2-9C61-4C0C-9377-F130D2010A36}"/>
              </a:ext>
            </a:extLst>
          </p:cNvPr>
          <p:cNvSpPr txBox="1"/>
          <p:nvPr/>
        </p:nvSpPr>
        <p:spPr>
          <a:xfrm>
            <a:off x="2377145" y="234131"/>
            <a:ext cx="8746673"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Poppy Hammer Planter – hanging metal planter in whitewash finish – INR 600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0" name="TextBox 9">
            <a:extLst>
              <a:ext uri="{FF2B5EF4-FFF2-40B4-BE49-F238E27FC236}">
                <a16:creationId xmlns:a16="http://schemas.microsoft.com/office/drawing/2014/main" id="{1C425602-4C12-4FF0-A2C4-C3D863AADE6D}"/>
              </a:ext>
            </a:extLst>
          </p:cNvPr>
          <p:cNvSpPr txBox="1"/>
          <p:nvPr/>
        </p:nvSpPr>
        <p:spPr>
          <a:xfrm>
            <a:off x="3593387" y="6300584"/>
            <a:ext cx="6097712" cy="369332"/>
          </a:xfrm>
          <a:prstGeom prst="rect">
            <a:avLst/>
          </a:prstGeom>
          <a:noFill/>
        </p:spPr>
        <p:txBody>
          <a:bodyPr wrap="square">
            <a:spAutoFit/>
          </a:bodyPr>
          <a:lstStyle/>
          <a:p>
            <a:r>
              <a:rPr lang="en-IN" dirty="0"/>
              <a:t>https://homevedaa.com/product/poppy-hammer-planter/</a:t>
            </a:r>
          </a:p>
        </p:txBody>
      </p:sp>
    </p:spTree>
    <p:extLst>
      <p:ext uri="{BB962C8B-B14F-4D97-AF65-F5344CB8AC3E}">
        <p14:creationId xmlns:p14="http://schemas.microsoft.com/office/powerpoint/2010/main" val="532284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7C59863E-6033-4C03-9098-67E691964EEC}"/>
              </a:ext>
            </a:extLst>
          </p:cNvPr>
          <p:cNvSpPr txBox="1"/>
          <p:nvPr/>
        </p:nvSpPr>
        <p:spPr>
          <a:xfrm>
            <a:off x="1865566" y="232708"/>
            <a:ext cx="9581532" cy="923330"/>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Marigold Planter – metal planter in antique gold finish - INR 3250 ( price does not include flowers)  </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B372FFF0-141F-4013-ADA0-8D8F8FBC9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2625" y="844871"/>
            <a:ext cx="5168257" cy="51682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9D9C0C12-0D4B-4CA3-AB5A-264D7C320A31}"/>
              </a:ext>
            </a:extLst>
          </p:cNvPr>
          <p:cNvSpPr txBox="1"/>
          <p:nvPr/>
        </p:nvSpPr>
        <p:spPr>
          <a:xfrm>
            <a:off x="4035175" y="6245108"/>
            <a:ext cx="6097712" cy="369332"/>
          </a:xfrm>
          <a:prstGeom prst="rect">
            <a:avLst/>
          </a:prstGeom>
          <a:noFill/>
        </p:spPr>
        <p:txBody>
          <a:bodyPr wrap="square">
            <a:spAutoFit/>
          </a:bodyPr>
          <a:lstStyle/>
          <a:p>
            <a:r>
              <a:rPr lang="en-IN" dirty="0"/>
              <a:t>https://homevedaa.com/product/marigold-planter/</a:t>
            </a:r>
          </a:p>
        </p:txBody>
      </p:sp>
    </p:spTree>
    <p:extLst>
      <p:ext uri="{BB962C8B-B14F-4D97-AF65-F5344CB8AC3E}">
        <p14:creationId xmlns:p14="http://schemas.microsoft.com/office/powerpoint/2010/main" val="2724073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7C59863E-6033-4C03-9098-67E691964EEC}"/>
              </a:ext>
            </a:extLst>
          </p:cNvPr>
          <p:cNvSpPr txBox="1"/>
          <p:nvPr/>
        </p:nvSpPr>
        <p:spPr>
          <a:xfrm>
            <a:off x="1865566" y="232708"/>
            <a:ext cx="9581532" cy="923330"/>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Fern Hanging Planter set of 2 – metal planter in antique gold finish - INR 2850 for the set (price does not include flowers)  </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3" name="Picture 2">
            <a:extLst>
              <a:ext uri="{FF2B5EF4-FFF2-40B4-BE49-F238E27FC236}">
                <a16:creationId xmlns:a16="http://schemas.microsoft.com/office/drawing/2014/main" id="{3D8B17FE-8733-4510-943D-4119465BCFB7}"/>
              </a:ext>
            </a:extLst>
          </p:cNvPr>
          <p:cNvPicPr>
            <a:picLocks noChangeAspect="1"/>
          </p:cNvPicPr>
          <p:nvPr/>
        </p:nvPicPr>
        <p:blipFill rotWithShape="1">
          <a:blip r:embed="rId7">
            <a:extLst>
              <a:ext uri="{28A0092B-C50C-407E-A947-70E740481C1C}">
                <a14:useLocalDpi xmlns:a14="http://schemas.microsoft.com/office/drawing/2010/main" val="0"/>
              </a:ext>
            </a:extLst>
          </a:blip>
          <a:srcRect l="15030" t="13632" r="2750" b="2204"/>
          <a:stretch/>
        </p:blipFill>
        <p:spPr>
          <a:xfrm>
            <a:off x="2054175" y="1222832"/>
            <a:ext cx="4602157" cy="5380278"/>
          </a:xfrm>
          <a:prstGeom prst="rect">
            <a:avLst/>
          </a:prstGeom>
        </p:spPr>
      </p:pic>
      <p:pic>
        <p:nvPicPr>
          <p:cNvPr id="11" name="Picture 10">
            <a:extLst>
              <a:ext uri="{FF2B5EF4-FFF2-40B4-BE49-F238E27FC236}">
                <a16:creationId xmlns:a16="http://schemas.microsoft.com/office/drawing/2014/main" id="{C6A708F2-E34B-4B50-B17B-86234C060AC7}"/>
              </a:ext>
            </a:extLst>
          </p:cNvPr>
          <p:cNvPicPr>
            <a:picLocks noChangeAspect="1"/>
          </p:cNvPicPr>
          <p:nvPr/>
        </p:nvPicPr>
        <p:blipFill rotWithShape="1">
          <a:blip r:embed="rId8">
            <a:extLst>
              <a:ext uri="{28A0092B-C50C-407E-A947-70E740481C1C}">
                <a14:useLocalDpi xmlns:a14="http://schemas.microsoft.com/office/drawing/2010/main" val="0"/>
              </a:ext>
            </a:extLst>
          </a:blip>
          <a:srcRect t="31820" r="13402"/>
          <a:stretch/>
        </p:blipFill>
        <p:spPr>
          <a:xfrm>
            <a:off x="6518382" y="811208"/>
            <a:ext cx="3457845" cy="416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EF1CD1FA-6D1C-49CC-96DE-E4CCC7977122}"/>
              </a:ext>
            </a:extLst>
          </p:cNvPr>
          <p:cNvSpPr txBox="1"/>
          <p:nvPr/>
        </p:nvSpPr>
        <p:spPr>
          <a:xfrm>
            <a:off x="6018944" y="5862126"/>
            <a:ext cx="6173056" cy="369332"/>
          </a:xfrm>
          <a:prstGeom prst="rect">
            <a:avLst/>
          </a:prstGeom>
          <a:noFill/>
        </p:spPr>
        <p:txBody>
          <a:bodyPr wrap="square">
            <a:spAutoFit/>
          </a:bodyPr>
          <a:lstStyle/>
          <a:p>
            <a:r>
              <a:rPr lang="en-IN" dirty="0"/>
              <a:t>https://homevedaa.com/product/fern-hanging-planter-set-of-2/</a:t>
            </a:r>
          </a:p>
        </p:txBody>
      </p:sp>
    </p:spTree>
    <p:extLst>
      <p:ext uri="{BB962C8B-B14F-4D97-AF65-F5344CB8AC3E}">
        <p14:creationId xmlns:p14="http://schemas.microsoft.com/office/powerpoint/2010/main" val="3225590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36121" y="2318063"/>
            <a:ext cx="6644164" cy="830997"/>
          </a:xfrm>
          <a:prstGeom prst="rect">
            <a:avLst/>
          </a:prstGeom>
          <a:noFill/>
        </p:spPr>
        <p:txBody>
          <a:bodyPr wrap="square" rtlCol="0">
            <a:spAutoFit/>
          </a:bodyPr>
          <a:lstStyle/>
          <a:p>
            <a:r>
              <a:rPr lang="en-GB" sz="4800" spc="300" dirty="0">
                <a:solidFill>
                  <a:srgbClr val="67686C"/>
                </a:solidFill>
                <a:latin typeface="+mj-lt"/>
              </a:rPr>
              <a:t> </a:t>
            </a:r>
            <a:r>
              <a:rPr lang="en-GB" sz="48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920" y="18210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5" name="TextBox 4">
            <a:extLst>
              <a:ext uri="{FF2B5EF4-FFF2-40B4-BE49-F238E27FC236}">
                <a16:creationId xmlns:a16="http://schemas.microsoft.com/office/drawing/2014/main" id="{57E492BA-CE57-4359-9CC7-CE7CC0147CF3}"/>
              </a:ext>
            </a:extLst>
          </p:cNvPr>
          <p:cNvSpPr txBox="1"/>
          <p:nvPr/>
        </p:nvSpPr>
        <p:spPr>
          <a:xfrm>
            <a:off x="8772064" y="1838640"/>
            <a:ext cx="3225687" cy="1200329"/>
          </a:xfrm>
          <a:prstGeom prst="rect">
            <a:avLst/>
          </a:prstGeom>
          <a:noFill/>
        </p:spPr>
        <p:txBody>
          <a:bodyPr wrap="square" rtlCol="0">
            <a:spAutoFit/>
          </a:bodyPr>
          <a:lstStyle/>
          <a:p>
            <a:r>
              <a:rPr lang="en-US" dirty="0">
                <a:solidFill>
                  <a:schemeClr val="bg2">
                    <a:lumMod val="25000"/>
                  </a:schemeClr>
                </a:solidFill>
                <a:latin typeface="Segoe Print" panose="02000600000000000000" pitchFamily="2" charset="0"/>
              </a:rPr>
              <a:t> ~ Scent is the first thing people notice when they enter a home ~ </a:t>
            </a:r>
          </a:p>
          <a:p>
            <a:endParaRPr lang="en-US" dirty="0">
              <a:solidFill>
                <a:schemeClr val="bg2">
                  <a:lumMod val="25000"/>
                </a:schemeClr>
              </a:solidFill>
              <a:latin typeface="Segoe Print" panose="02000600000000000000" pitchFamily="2" charset="0"/>
            </a:endParaRPr>
          </a:p>
        </p:txBody>
      </p:sp>
      <p:pic>
        <p:nvPicPr>
          <p:cNvPr id="9" name="Picture 8">
            <a:extLst>
              <a:ext uri="{FF2B5EF4-FFF2-40B4-BE49-F238E27FC236}">
                <a16:creationId xmlns:a16="http://schemas.microsoft.com/office/drawing/2014/main" id="{4C1BD536-C2EC-4575-861F-FCCA59C00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5900" y="517380"/>
            <a:ext cx="6924345" cy="586197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B631FB2-D204-4D92-B63E-B509563E3356}"/>
              </a:ext>
            </a:extLst>
          </p:cNvPr>
          <p:cNvSpPr txBox="1"/>
          <p:nvPr/>
        </p:nvSpPr>
        <p:spPr>
          <a:xfrm>
            <a:off x="5150560" y="776556"/>
            <a:ext cx="7959034" cy="892552"/>
          </a:xfrm>
          <a:prstGeom prst="rect">
            <a:avLst/>
          </a:prstGeom>
          <a:noFill/>
        </p:spPr>
        <p:txBody>
          <a:bodyPr wrap="square" rtlCol="0">
            <a:spAutoFit/>
          </a:bodyPr>
          <a:lstStyle/>
          <a:p>
            <a:r>
              <a:rPr lang="en-US" sz="2600" b="1" dirty="0">
                <a:solidFill>
                  <a:schemeClr val="accent4">
                    <a:lumMod val="75000"/>
                  </a:schemeClr>
                </a:solidFill>
                <a:latin typeface="Segoe Print" panose="02000600000000000000" pitchFamily="2" charset="0"/>
              </a:rPr>
              <a:t>                    Nirvana by </a:t>
            </a:r>
            <a:r>
              <a:rPr lang="en-US" sz="2600" b="1" dirty="0" err="1">
                <a:solidFill>
                  <a:schemeClr val="accent4">
                    <a:lumMod val="75000"/>
                  </a:schemeClr>
                </a:solidFill>
                <a:latin typeface="Segoe Print" panose="02000600000000000000" pitchFamily="2" charset="0"/>
              </a:rPr>
              <a:t>HomeVedaa</a:t>
            </a:r>
            <a:r>
              <a:rPr lang="en-US" sz="2600" b="1" dirty="0">
                <a:solidFill>
                  <a:schemeClr val="accent4">
                    <a:lumMod val="75000"/>
                  </a:schemeClr>
                </a:solidFill>
                <a:latin typeface="Segoe Print" panose="02000600000000000000" pitchFamily="2" charset="0"/>
              </a:rPr>
              <a:t> </a:t>
            </a:r>
          </a:p>
          <a:p>
            <a:r>
              <a:rPr lang="en-US" sz="2600" dirty="0">
                <a:solidFill>
                  <a:schemeClr val="bg2">
                    <a:lumMod val="25000"/>
                  </a:schemeClr>
                </a:solidFill>
                <a:latin typeface="Segoe Print" panose="02000600000000000000" pitchFamily="2" charset="0"/>
              </a:rPr>
              <a:t>                       </a:t>
            </a:r>
            <a:r>
              <a:rPr lang="en-US" sz="2000" dirty="0">
                <a:solidFill>
                  <a:schemeClr val="bg2">
                    <a:lumMod val="25000"/>
                  </a:schemeClr>
                </a:solidFill>
                <a:latin typeface="Segoe Print" panose="02000600000000000000" pitchFamily="2" charset="0"/>
              </a:rPr>
              <a:t>Candles n Reed Diffusers</a:t>
            </a:r>
          </a:p>
        </p:txBody>
      </p:sp>
    </p:spTree>
    <p:extLst>
      <p:ext uri="{BB962C8B-B14F-4D97-AF65-F5344CB8AC3E}">
        <p14:creationId xmlns:p14="http://schemas.microsoft.com/office/powerpoint/2010/main" val="2718591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2" name="TextBox 1">
            <a:extLst>
              <a:ext uri="{FF2B5EF4-FFF2-40B4-BE49-F238E27FC236}">
                <a16:creationId xmlns:a16="http://schemas.microsoft.com/office/drawing/2014/main" id="{AE6F41D5-5BDE-47D5-9386-1D296A274D77}"/>
              </a:ext>
            </a:extLst>
          </p:cNvPr>
          <p:cNvSpPr txBox="1"/>
          <p:nvPr/>
        </p:nvSpPr>
        <p:spPr>
          <a:xfrm>
            <a:off x="2685649" y="232708"/>
            <a:ext cx="8219387" cy="646331"/>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Honeycomb Votive – glass jars with cork lid filled with soy wax in jasmine fragrance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1250 </a:t>
            </a:r>
          </a:p>
        </p:txBody>
      </p:sp>
      <p:pic>
        <p:nvPicPr>
          <p:cNvPr id="13" name="Picture 12">
            <a:extLst>
              <a:ext uri="{FF2B5EF4-FFF2-40B4-BE49-F238E27FC236}">
                <a16:creationId xmlns:a16="http://schemas.microsoft.com/office/drawing/2014/main" id="{515EA1A2-8FC0-4B54-ABDC-6F9717BC7613}"/>
              </a:ext>
            </a:extLst>
          </p:cNvPr>
          <p:cNvPicPr>
            <a:picLocks noChangeAspect="1"/>
          </p:cNvPicPr>
          <p:nvPr/>
        </p:nvPicPr>
        <p:blipFill rotWithShape="1">
          <a:blip r:embed="rId7">
            <a:extLst>
              <a:ext uri="{28A0092B-C50C-407E-A947-70E740481C1C}">
                <a14:useLocalDpi xmlns:a14="http://schemas.microsoft.com/office/drawing/2010/main" val="0"/>
              </a:ext>
            </a:extLst>
          </a:blip>
          <a:srcRect r="9784" b="17562"/>
          <a:stretch/>
        </p:blipFill>
        <p:spPr>
          <a:xfrm>
            <a:off x="1965766" y="953871"/>
            <a:ext cx="5417343" cy="4950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D13CB8A-03C8-4020-806B-8F56847914D6}"/>
              </a:ext>
            </a:extLst>
          </p:cNvPr>
          <p:cNvSpPr txBox="1"/>
          <p:nvPr/>
        </p:nvSpPr>
        <p:spPr>
          <a:xfrm>
            <a:off x="4198549" y="6101594"/>
            <a:ext cx="6097712" cy="369332"/>
          </a:xfrm>
          <a:prstGeom prst="rect">
            <a:avLst/>
          </a:prstGeom>
          <a:noFill/>
        </p:spPr>
        <p:txBody>
          <a:bodyPr wrap="square">
            <a:spAutoFit/>
          </a:bodyPr>
          <a:lstStyle/>
          <a:p>
            <a:r>
              <a:rPr lang="en-IN" dirty="0"/>
              <a:t>https://homevedaa.com/product/honeycomb-votive/</a:t>
            </a:r>
          </a:p>
        </p:txBody>
      </p:sp>
      <p:pic>
        <p:nvPicPr>
          <p:cNvPr id="10" name="Picture 9">
            <a:extLst>
              <a:ext uri="{FF2B5EF4-FFF2-40B4-BE49-F238E27FC236}">
                <a16:creationId xmlns:a16="http://schemas.microsoft.com/office/drawing/2014/main" id="{FCBCAADE-2469-444B-B8BC-BF3F2E74E1FF}"/>
              </a:ext>
            </a:extLst>
          </p:cNvPr>
          <p:cNvPicPr>
            <a:picLocks noChangeAspect="1"/>
          </p:cNvPicPr>
          <p:nvPr/>
        </p:nvPicPr>
        <p:blipFill rotWithShape="1">
          <a:blip r:embed="rId8">
            <a:extLst>
              <a:ext uri="{28A0092B-C50C-407E-A947-70E740481C1C}">
                <a14:useLocalDpi xmlns:a14="http://schemas.microsoft.com/office/drawing/2010/main" val="0"/>
              </a:ext>
            </a:extLst>
          </a:blip>
          <a:srcRect b="10928"/>
          <a:stretch/>
        </p:blipFill>
        <p:spPr>
          <a:xfrm>
            <a:off x="7644641" y="1838640"/>
            <a:ext cx="3908566" cy="2997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8139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2" name="TextBox 1">
            <a:extLst>
              <a:ext uri="{FF2B5EF4-FFF2-40B4-BE49-F238E27FC236}">
                <a16:creationId xmlns:a16="http://schemas.microsoft.com/office/drawing/2014/main" id="{93055664-5C22-4623-AD0F-A893243680BA}"/>
              </a:ext>
            </a:extLst>
          </p:cNvPr>
          <p:cNvSpPr txBox="1"/>
          <p:nvPr/>
        </p:nvSpPr>
        <p:spPr>
          <a:xfrm>
            <a:off x="2526466" y="276842"/>
            <a:ext cx="8547128" cy="646331"/>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Shimmer Votive Gold -  textured glass jar with cork lids – filled with soy wax in vanilla fragrance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1400 </a:t>
            </a:r>
          </a:p>
        </p:txBody>
      </p:sp>
      <p:pic>
        <p:nvPicPr>
          <p:cNvPr id="12" name="Picture 11">
            <a:extLst>
              <a:ext uri="{FF2B5EF4-FFF2-40B4-BE49-F238E27FC236}">
                <a16:creationId xmlns:a16="http://schemas.microsoft.com/office/drawing/2014/main" id="{5CC71660-B15B-4C10-B385-EDC0466014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5140" y="1126965"/>
            <a:ext cx="4687839" cy="50271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F85A78B4-7D47-43C6-9925-0CD1B2C2F4EA}"/>
              </a:ext>
            </a:extLst>
          </p:cNvPr>
          <p:cNvSpPr txBox="1"/>
          <p:nvPr/>
        </p:nvSpPr>
        <p:spPr>
          <a:xfrm>
            <a:off x="4125140" y="6286260"/>
            <a:ext cx="6097712" cy="369332"/>
          </a:xfrm>
          <a:prstGeom prst="rect">
            <a:avLst/>
          </a:prstGeom>
          <a:noFill/>
        </p:spPr>
        <p:txBody>
          <a:bodyPr wrap="square">
            <a:spAutoFit/>
          </a:bodyPr>
          <a:lstStyle/>
          <a:p>
            <a:r>
              <a:rPr lang="en-IN" dirty="0"/>
              <a:t>https://homevedaa.com/product/shimmer-votive/</a:t>
            </a:r>
          </a:p>
        </p:txBody>
      </p:sp>
    </p:spTree>
    <p:extLst>
      <p:ext uri="{BB962C8B-B14F-4D97-AF65-F5344CB8AC3E}">
        <p14:creationId xmlns:p14="http://schemas.microsoft.com/office/powerpoint/2010/main" val="4015800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2" name="TextBox 1">
            <a:extLst>
              <a:ext uri="{FF2B5EF4-FFF2-40B4-BE49-F238E27FC236}">
                <a16:creationId xmlns:a16="http://schemas.microsoft.com/office/drawing/2014/main" id="{93055664-5C22-4623-AD0F-A893243680BA}"/>
              </a:ext>
            </a:extLst>
          </p:cNvPr>
          <p:cNvSpPr txBox="1"/>
          <p:nvPr/>
        </p:nvSpPr>
        <p:spPr>
          <a:xfrm>
            <a:off x="2526466" y="276842"/>
            <a:ext cx="8547128" cy="646331"/>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Shimmer Votive </a:t>
            </a:r>
            <a:r>
              <a:rPr lang="en-US" b="1" dirty="0">
                <a:solidFill>
                  <a:schemeClr val="bg2">
                    <a:lumMod val="50000"/>
                  </a:schemeClr>
                </a:solidFill>
                <a:latin typeface="Gadugi" panose="020B0502040204020203" pitchFamily="34" charset="0"/>
                <a:ea typeface="Gadugi" panose="020B0502040204020203" pitchFamily="34" charset="0"/>
              </a:rPr>
              <a:t>Teal</a:t>
            </a:r>
            <a:r>
              <a:rPr lang="en-US" sz="1800" b="1" kern="1200" dirty="0">
                <a:solidFill>
                  <a:schemeClr val="bg2">
                    <a:lumMod val="50000"/>
                  </a:schemeClr>
                </a:solidFill>
                <a:latin typeface="Gadugi" panose="020B0502040204020203" pitchFamily="34" charset="0"/>
                <a:ea typeface="Gadugi" panose="020B0502040204020203" pitchFamily="34" charset="0"/>
              </a:rPr>
              <a:t> -  textured glass jar with cork lids – filled with soy wax in vanilla fragrance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1400 </a:t>
            </a:r>
          </a:p>
        </p:txBody>
      </p:sp>
      <p:sp>
        <p:nvSpPr>
          <p:cNvPr id="13" name="TextBox 12">
            <a:extLst>
              <a:ext uri="{FF2B5EF4-FFF2-40B4-BE49-F238E27FC236}">
                <a16:creationId xmlns:a16="http://schemas.microsoft.com/office/drawing/2014/main" id="{F85A78B4-7D47-43C6-9925-0CD1B2C2F4EA}"/>
              </a:ext>
            </a:extLst>
          </p:cNvPr>
          <p:cNvSpPr txBox="1"/>
          <p:nvPr/>
        </p:nvSpPr>
        <p:spPr>
          <a:xfrm>
            <a:off x="4125140" y="6286260"/>
            <a:ext cx="6097712" cy="369332"/>
          </a:xfrm>
          <a:prstGeom prst="rect">
            <a:avLst/>
          </a:prstGeom>
          <a:noFill/>
        </p:spPr>
        <p:txBody>
          <a:bodyPr wrap="square">
            <a:spAutoFit/>
          </a:bodyPr>
          <a:lstStyle/>
          <a:p>
            <a:r>
              <a:rPr lang="en-IN" dirty="0"/>
              <a:t>https://homevedaa.com/product/shimmer-votive/</a:t>
            </a:r>
          </a:p>
        </p:txBody>
      </p:sp>
      <p:pic>
        <p:nvPicPr>
          <p:cNvPr id="10" name="Picture 9">
            <a:extLst>
              <a:ext uri="{FF2B5EF4-FFF2-40B4-BE49-F238E27FC236}">
                <a16:creationId xmlns:a16="http://schemas.microsoft.com/office/drawing/2014/main" id="{26CC48F2-9377-4DBD-9B6D-0E80C7623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661" y="1016714"/>
            <a:ext cx="5176004" cy="517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4136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2" name="TextBox 1">
            <a:extLst>
              <a:ext uri="{FF2B5EF4-FFF2-40B4-BE49-F238E27FC236}">
                <a16:creationId xmlns:a16="http://schemas.microsoft.com/office/drawing/2014/main" id="{93055664-5C22-4623-AD0F-A893243680BA}"/>
              </a:ext>
            </a:extLst>
          </p:cNvPr>
          <p:cNvSpPr txBox="1"/>
          <p:nvPr/>
        </p:nvSpPr>
        <p:spPr>
          <a:xfrm>
            <a:off x="2526466" y="276842"/>
            <a:ext cx="8547128" cy="646331"/>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Shimmer Votive Confetti Pink -  textured glass jar with cork lids – filled with soy wax in vanilla fragrance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1400 </a:t>
            </a:r>
          </a:p>
        </p:txBody>
      </p:sp>
      <p:sp>
        <p:nvSpPr>
          <p:cNvPr id="13" name="TextBox 12">
            <a:extLst>
              <a:ext uri="{FF2B5EF4-FFF2-40B4-BE49-F238E27FC236}">
                <a16:creationId xmlns:a16="http://schemas.microsoft.com/office/drawing/2014/main" id="{F85A78B4-7D47-43C6-9925-0CD1B2C2F4EA}"/>
              </a:ext>
            </a:extLst>
          </p:cNvPr>
          <p:cNvSpPr txBox="1"/>
          <p:nvPr/>
        </p:nvSpPr>
        <p:spPr>
          <a:xfrm>
            <a:off x="4125140" y="6286260"/>
            <a:ext cx="6097712" cy="369332"/>
          </a:xfrm>
          <a:prstGeom prst="rect">
            <a:avLst/>
          </a:prstGeom>
          <a:noFill/>
        </p:spPr>
        <p:txBody>
          <a:bodyPr wrap="square">
            <a:spAutoFit/>
          </a:bodyPr>
          <a:lstStyle/>
          <a:p>
            <a:r>
              <a:rPr lang="en-IN" dirty="0"/>
              <a:t>https://homevedaa.com/product/shimmer-votive/</a:t>
            </a:r>
          </a:p>
        </p:txBody>
      </p:sp>
      <p:pic>
        <p:nvPicPr>
          <p:cNvPr id="11" name="Picture 10">
            <a:extLst>
              <a:ext uri="{FF2B5EF4-FFF2-40B4-BE49-F238E27FC236}">
                <a16:creationId xmlns:a16="http://schemas.microsoft.com/office/drawing/2014/main" id="{6BCDB34E-2E7E-4E85-A1BC-18C7187DA06D}"/>
              </a:ext>
            </a:extLst>
          </p:cNvPr>
          <p:cNvPicPr>
            <a:picLocks noChangeAspect="1"/>
          </p:cNvPicPr>
          <p:nvPr/>
        </p:nvPicPr>
        <p:blipFill rotWithShape="1">
          <a:blip r:embed="rId7">
            <a:extLst>
              <a:ext uri="{28A0092B-C50C-407E-A947-70E740481C1C}">
                <a14:useLocalDpi xmlns:a14="http://schemas.microsoft.com/office/drawing/2010/main" val="0"/>
              </a:ext>
            </a:extLst>
          </a:blip>
          <a:srcRect l="6198" t="8198" r="25467" b="18500"/>
          <a:stretch/>
        </p:blipFill>
        <p:spPr>
          <a:xfrm>
            <a:off x="4125140" y="1175578"/>
            <a:ext cx="4528969" cy="4858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58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D3A83DD9-9B0C-4FF7-B29F-0F3307791651}"/>
              </a:ext>
            </a:extLst>
          </p:cNvPr>
          <p:cNvPicPr>
            <a:picLocks noChangeAspect="1"/>
          </p:cNvPicPr>
          <p:nvPr/>
        </p:nvPicPr>
        <p:blipFill rotWithShape="1">
          <a:blip r:embed="rId7">
            <a:extLst>
              <a:ext uri="{28A0092B-C50C-407E-A947-70E740481C1C}">
                <a14:useLocalDpi xmlns:a14="http://schemas.microsoft.com/office/drawing/2010/main" val="0"/>
              </a:ext>
            </a:extLst>
          </a:blip>
          <a:srcRect t="19123" r="442"/>
          <a:stretch/>
        </p:blipFill>
        <p:spPr>
          <a:xfrm>
            <a:off x="1708380" y="1399563"/>
            <a:ext cx="6573137" cy="4129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8511697-ED0C-4CA5-9ECC-05BB81C50B65}"/>
              </a:ext>
            </a:extLst>
          </p:cNvPr>
          <p:cNvPicPr>
            <a:picLocks noChangeAspect="1"/>
          </p:cNvPicPr>
          <p:nvPr/>
        </p:nvPicPr>
        <p:blipFill rotWithShape="1">
          <a:blip r:embed="rId8">
            <a:extLst>
              <a:ext uri="{28A0092B-C50C-407E-A947-70E740481C1C}">
                <a14:useLocalDpi xmlns:a14="http://schemas.microsoft.com/office/drawing/2010/main" val="0"/>
              </a:ext>
            </a:extLst>
          </a:blip>
          <a:srcRect l="10793" t="8445" r="8259" b="13481"/>
          <a:stretch/>
        </p:blipFill>
        <p:spPr>
          <a:xfrm>
            <a:off x="8576254" y="1838640"/>
            <a:ext cx="3022269" cy="2933214"/>
          </a:xfrm>
          <a:prstGeom prst="rect">
            <a:avLst/>
          </a:prstGeom>
        </p:spPr>
      </p:pic>
      <p:sp>
        <p:nvSpPr>
          <p:cNvPr id="9" name="TextBox 8">
            <a:extLst>
              <a:ext uri="{FF2B5EF4-FFF2-40B4-BE49-F238E27FC236}">
                <a16:creationId xmlns:a16="http://schemas.microsoft.com/office/drawing/2014/main" id="{8A506DD2-2AE9-47E2-810F-A0CB34CE3F42}"/>
              </a:ext>
            </a:extLst>
          </p:cNvPr>
          <p:cNvSpPr txBox="1"/>
          <p:nvPr/>
        </p:nvSpPr>
        <p:spPr>
          <a:xfrm>
            <a:off x="2325647" y="299502"/>
            <a:ext cx="9303933" cy="923330"/>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Frangipani Incense Holder – handcrafted ceramic incense holder comes with a pack of 30 hand rolled recycled flower incense sticks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1750 for the complete set </a:t>
            </a:r>
          </a:p>
          <a:p>
            <a:r>
              <a:rPr lang="en-US" b="1" dirty="0">
                <a:solidFill>
                  <a:schemeClr val="bg2">
                    <a:lumMod val="50000"/>
                  </a:schemeClr>
                </a:solidFill>
                <a:latin typeface="Gadugi" panose="020B0502040204020203" pitchFamily="34" charset="0"/>
                <a:ea typeface="Gadugi" panose="020B0502040204020203" pitchFamily="34" charset="0"/>
              </a:rPr>
              <a:t>Chemical Free ! </a:t>
            </a:r>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F44ACDA4-8DF5-4821-9FAC-A5ED56EEC102}"/>
              </a:ext>
            </a:extLst>
          </p:cNvPr>
          <p:cNvSpPr txBox="1"/>
          <p:nvPr/>
        </p:nvSpPr>
        <p:spPr>
          <a:xfrm>
            <a:off x="3398176" y="6101594"/>
            <a:ext cx="6573137" cy="369332"/>
          </a:xfrm>
          <a:prstGeom prst="rect">
            <a:avLst/>
          </a:prstGeom>
          <a:noFill/>
        </p:spPr>
        <p:txBody>
          <a:bodyPr wrap="square">
            <a:spAutoFit/>
          </a:bodyPr>
          <a:lstStyle/>
          <a:p>
            <a:r>
              <a:rPr lang="en-IN" dirty="0"/>
              <a:t>https://homevedaa.com/product/frangipani-incense-holder-set/</a:t>
            </a:r>
          </a:p>
        </p:txBody>
      </p:sp>
    </p:spTree>
    <p:extLst>
      <p:ext uri="{BB962C8B-B14F-4D97-AF65-F5344CB8AC3E}">
        <p14:creationId xmlns:p14="http://schemas.microsoft.com/office/powerpoint/2010/main" val="1601710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505B9306-C665-48D1-B8EC-DEAB2CA2C9EA}"/>
              </a:ext>
            </a:extLst>
          </p:cNvPr>
          <p:cNvPicPr>
            <a:picLocks noChangeAspect="1"/>
          </p:cNvPicPr>
          <p:nvPr/>
        </p:nvPicPr>
        <p:blipFill rotWithShape="1">
          <a:blip r:embed="rId7">
            <a:extLst>
              <a:ext uri="{28A0092B-C50C-407E-A947-70E740481C1C}">
                <a14:useLocalDpi xmlns:a14="http://schemas.microsoft.com/office/drawing/2010/main" val="0"/>
              </a:ext>
            </a:extLst>
          </a:blip>
          <a:srcRect t="9778" r="10"/>
          <a:stretch/>
        </p:blipFill>
        <p:spPr>
          <a:xfrm>
            <a:off x="2461309" y="1318700"/>
            <a:ext cx="5378501" cy="4479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F3953B0-EF1C-4EDE-AC5E-31CD50B84F92}"/>
              </a:ext>
            </a:extLst>
          </p:cNvPr>
          <p:cNvPicPr>
            <a:picLocks noChangeAspect="1"/>
          </p:cNvPicPr>
          <p:nvPr/>
        </p:nvPicPr>
        <p:blipFill rotWithShape="1">
          <a:blip r:embed="rId8">
            <a:extLst>
              <a:ext uri="{28A0092B-C50C-407E-A947-70E740481C1C}">
                <a14:useLocalDpi xmlns:a14="http://schemas.microsoft.com/office/drawing/2010/main" val="0"/>
              </a:ext>
            </a:extLst>
          </a:blip>
          <a:srcRect l="10793" t="8445" r="8259" b="13481"/>
          <a:stretch/>
        </p:blipFill>
        <p:spPr>
          <a:xfrm>
            <a:off x="7938983" y="1952090"/>
            <a:ext cx="3206801" cy="3112309"/>
          </a:xfrm>
          <a:prstGeom prst="rect">
            <a:avLst/>
          </a:prstGeom>
        </p:spPr>
      </p:pic>
      <p:sp>
        <p:nvSpPr>
          <p:cNvPr id="12" name="TextBox 11">
            <a:extLst>
              <a:ext uri="{FF2B5EF4-FFF2-40B4-BE49-F238E27FC236}">
                <a16:creationId xmlns:a16="http://schemas.microsoft.com/office/drawing/2014/main" id="{3333E323-E9E7-4764-8C70-3AAE84E01506}"/>
              </a:ext>
            </a:extLst>
          </p:cNvPr>
          <p:cNvSpPr txBox="1"/>
          <p:nvPr/>
        </p:nvSpPr>
        <p:spPr>
          <a:xfrm>
            <a:off x="2568539" y="232708"/>
            <a:ext cx="8866598" cy="923330"/>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Chandra</a:t>
            </a:r>
            <a:r>
              <a:rPr lang="en-US" sz="1800" b="1" kern="1200" dirty="0">
                <a:solidFill>
                  <a:schemeClr val="bg2">
                    <a:lumMod val="50000"/>
                  </a:schemeClr>
                </a:solidFill>
                <a:latin typeface="Gadugi" panose="020B0502040204020203" pitchFamily="34" charset="0"/>
                <a:ea typeface="Gadugi" panose="020B0502040204020203" pitchFamily="34" charset="0"/>
              </a:rPr>
              <a:t> Incense Holder – handcrafted ceramic incense holder comes with a pack of 30 hand rolled recycled flower incense sticks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1750 for the complete set </a:t>
            </a:r>
          </a:p>
          <a:p>
            <a:r>
              <a:rPr lang="en-US" b="1" dirty="0">
                <a:solidFill>
                  <a:schemeClr val="bg2">
                    <a:lumMod val="50000"/>
                  </a:schemeClr>
                </a:solidFill>
                <a:latin typeface="Gadugi" panose="020B0502040204020203" pitchFamily="34" charset="0"/>
                <a:ea typeface="Gadugi" panose="020B0502040204020203" pitchFamily="34" charset="0"/>
              </a:rPr>
              <a:t>Chemical Free ! </a:t>
            </a:r>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sp>
        <p:nvSpPr>
          <p:cNvPr id="13" name="TextBox 12">
            <a:extLst>
              <a:ext uri="{FF2B5EF4-FFF2-40B4-BE49-F238E27FC236}">
                <a16:creationId xmlns:a16="http://schemas.microsoft.com/office/drawing/2014/main" id="{03661CD4-9437-45BC-98C7-F0B0CB81EB89}"/>
              </a:ext>
            </a:extLst>
          </p:cNvPr>
          <p:cNvSpPr txBox="1"/>
          <p:nvPr/>
        </p:nvSpPr>
        <p:spPr>
          <a:xfrm>
            <a:off x="3737225" y="6133045"/>
            <a:ext cx="6097712" cy="369332"/>
          </a:xfrm>
          <a:prstGeom prst="rect">
            <a:avLst/>
          </a:prstGeom>
          <a:noFill/>
        </p:spPr>
        <p:txBody>
          <a:bodyPr wrap="square">
            <a:spAutoFit/>
          </a:bodyPr>
          <a:lstStyle/>
          <a:p>
            <a:r>
              <a:rPr lang="en-IN" dirty="0"/>
              <a:t>https://homevedaa.com/product/chandra-incense-holder/</a:t>
            </a:r>
          </a:p>
        </p:txBody>
      </p:sp>
    </p:spTree>
    <p:extLst>
      <p:ext uri="{BB962C8B-B14F-4D97-AF65-F5344CB8AC3E}">
        <p14:creationId xmlns:p14="http://schemas.microsoft.com/office/powerpoint/2010/main" val="173855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6D220EAB-DDD4-4FE4-9835-EE1E32130E47}"/>
              </a:ext>
            </a:extLst>
          </p:cNvPr>
          <p:cNvSpPr txBox="1"/>
          <p:nvPr/>
        </p:nvSpPr>
        <p:spPr>
          <a:xfrm>
            <a:off x="2181772" y="203635"/>
            <a:ext cx="9793520" cy="1200329"/>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Juniper Marble Platter - inlay design in mother of pearl and brass –  INR 3750 – Currently on promotion for </a:t>
            </a:r>
            <a:r>
              <a:rPr lang="en-US" b="1"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2813 only. </a:t>
            </a:r>
          </a:p>
          <a:p>
            <a:r>
              <a:rPr lang="en-US" b="1" dirty="0">
                <a:solidFill>
                  <a:schemeClr val="bg2">
                    <a:lumMod val="50000"/>
                  </a:schemeClr>
                </a:solidFill>
                <a:latin typeface="Gadugi" panose="020B0502040204020203" pitchFamily="34" charset="0"/>
                <a:ea typeface="Gadugi" panose="020B0502040204020203" pitchFamily="34" charset="0"/>
              </a:rPr>
              <a:t>Pair it with a set of our Cheese Knives and you are all set with a gorgeous gift !</a:t>
            </a:r>
          </a:p>
          <a:p>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B58E6814-1894-407A-A5DD-1FA7E612FE2E}"/>
              </a:ext>
            </a:extLst>
          </p:cNvPr>
          <p:cNvPicPr>
            <a:picLocks noChangeAspect="1"/>
          </p:cNvPicPr>
          <p:nvPr/>
        </p:nvPicPr>
        <p:blipFill rotWithShape="1">
          <a:blip r:embed="rId7">
            <a:extLst>
              <a:ext uri="{28A0092B-C50C-407E-A947-70E740481C1C}">
                <a14:useLocalDpi xmlns:a14="http://schemas.microsoft.com/office/drawing/2010/main" val="0"/>
              </a:ext>
            </a:extLst>
          </a:blip>
          <a:srcRect t="9492" r="269" b="14507"/>
          <a:stretch/>
        </p:blipFill>
        <p:spPr>
          <a:xfrm>
            <a:off x="1737474" y="1146860"/>
            <a:ext cx="6435666" cy="4904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6DD6B7A-90E2-4625-8078-C06914FB04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3551" y="1979217"/>
            <a:ext cx="3239656" cy="3239656"/>
          </a:xfrm>
          <a:prstGeom prst="rect">
            <a:avLst/>
          </a:prstGeom>
        </p:spPr>
      </p:pic>
      <p:sp>
        <p:nvSpPr>
          <p:cNvPr id="11" name="TextBox 10">
            <a:extLst>
              <a:ext uri="{FF2B5EF4-FFF2-40B4-BE49-F238E27FC236}">
                <a16:creationId xmlns:a16="http://schemas.microsoft.com/office/drawing/2014/main" id="{4CB272D0-7E5D-4404-944A-F57A2DDBC1A4}"/>
              </a:ext>
            </a:extLst>
          </p:cNvPr>
          <p:cNvSpPr txBox="1"/>
          <p:nvPr/>
        </p:nvSpPr>
        <p:spPr>
          <a:xfrm>
            <a:off x="4029676" y="6286260"/>
            <a:ext cx="6097712" cy="369332"/>
          </a:xfrm>
          <a:prstGeom prst="rect">
            <a:avLst/>
          </a:prstGeom>
          <a:noFill/>
        </p:spPr>
        <p:txBody>
          <a:bodyPr wrap="square">
            <a:spAutoFit/>
          </a:bodyPr>
          <a:lstStyle/>
          <a:p>
            <a:r>
              <a:rPr lang="en-IN" dirty="0"/>
              <a:t>https://homevedaa.com/product/juniper-platter/</a:t>
            </a:r>
          </a:p>
        </p:txBody>
      </p:sp>
      <p:cxnSp>
        <p:nvCxnSpPr>
          <p:cNvPr id="12" name="Straight Connector 11">
            <a:extLst>
              <a:ext uri="{FF2B5EF4-FFF2-40B4-BE49-F238E27FC236}">
                <a16:creationId xmlns:a16="http://schemas.microsoft.com/office/drawing/2014/main" id="{07A3556F-FF1F-4D71-9915-EC5B85B0476D}"/>
              </a:ext>
            </a:extLst>
          </p:cNvPr>
          <p:cNvCxnSpPr/>
          <p:nvPr/>
        </p:nvCxnSpPr>
        <p:spPr>
          <a:xfrm flipV="1">
            <a:off x="9493321" y="314440"/>
            <a:ext cx="1397286" cy="18899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6803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sp>
        <p:nvSpPr>
          <p:cNvPr id="8" name="TextBox 7">
            <a:extLst>
              <a:ext uri="{FF2B5EF4-FFF2-40B4-BE49-F238E27FC236}">
                <a16:creationId xmlns:a16="http://schemas.microsoft.com/office/drawing/2014/main" id="{18D27CFA-2FFD-4598-8D27-719AA957AF43}"/>
              </a:ext>
            </a:extLst>
          </p:cNvPr>
          <p:cNvSpPr txBox="1"/>
          <p:nvPr/>
        </p:nvSpPr>
        <p:spPr>
          <a:xfrm>
            <a:off x="2342818" y="232707"/>
            <a:ext cx="9040228"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Tulip Reed Diffuser Set – with 6 bamboo reeds. Fragrance – sweet Tonka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850 </a:t>
            </a:r>
          </a:p>
          <a:p>
            <a:r>
              <a:rPr lang="en-US" b="1" dirty="0">
                <a:solidFill>
                  <a:schemeClr val="tx1">
                    <a:lumMod val="50000"/>
                    <a:lumOff val="50000"/>
                  </a:schemeClr>
                </a:solidFill>
                <a:latin typeface="Gadugi" panose="020B0502040204020203" pitchFamily="34" charset="0"/>
                <a:ea typeface="Gadugi" panose="020B0502040204020203" pitchFamily="34" charset="0"/>
              </a:rPr>
              <a:t>   </a:t>
            </a:r>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7F138836-F455-41DC-AE9B-84C01B3B47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795" y="687472"/>
            <a:ext cx="5398291" cy="5483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95E0A75-A0B2-461F-8DEF-4C18BACD0705}"/>
              </a:ext>
            </a:extLst>
          </p:cNvPr>
          <p:cNvSpPr txBox="1"/>
          <p:nvPr/>
        </p:nvSpPr>
        <p:spPr>
          <a:xfrm>
            <a:off x="4024901" y="6300233"/>
            <a:ext cx="6097712" cy="369332"/>
          </a:xfrm>
          <a:prstGeom prst="rect">
            <a:avLst/>
          </a:prstGeom>
          <a:noFill/>
        </p:spPr>
        <p:txBody>
          <a:bodyPr wrap="square">
            <a:spAutoFit/>
          </a:bodyPr>
          <a:lstStyle/>
          <a:p>
            <a:r>
              <a:rPr lang="en-IN" dirty="0"/>
              <a:t>https://homevedaa.com/product/tulip-reed-diffuser/</a:t>
            </a:r>
          </a:p>
        </p:txBody>
      </p:sp>
    </p:spTree>
    <p:extLst>
      <p:ext uri="{BB962C8B-B14F-4D97-AF65-F5344CB8AC3E}">
        <p14:creationId xmlns:p14="http://schemas.microsoft.com/office/powerpoint/2010/main" val="3442098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7A26A572-74FB-4783-8493-0818684A0250}"/>
              </a:ext>
            </a:extLst>
          </p:cNvPr>
          <p:cNvPicPr>
            <a:picLocks noChangeAspect="1"/>
          </p:cNvPicPr>
          <p:nvPr/>
        </p:nvPicPr>
        <p:blipFill rotWithShape="1">
          <a:blip r:embed="rId7">
            <a:extLst>
              <a:ext uri="{28A0092B-C50C-407E-A947-70E740481C1C}">
                <a14:useLocalDpi xmlns:a14="http://schemas.microsoft.com/office/drawing/2010/main" val="0"/>
              </a:ext>
            </a:extLst>
          </a:blip>
          <a:srcRect l="15252" t="7848" r="-740" b="-745"/>
          <a:stretch/>
        </p:blipFill>
        <p:spPr>
          <a:xfrm>
            <a:off x="4038414" y="843227"/>
            <a:ext cx="4881323" cy="542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03352DBF-9627-441E-A31E-386174B69278}"/>
              </a:ext>
            </a:extLst>
          </p:cNvPr>
          <p:cNvSpPr txBox="1"/>
          <p:nvPr/>
        </p:nvSpPr>
        <p:spPr>
          <a:xfrm>
            <a:off x="1826947" y="303355"/>
            <a:ext cx="10365053"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Orchid Reed Diffuser Set – with 6 bamboo reeds. Fragrance –  Wild Heather n Ocean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850     </a:t>
            </a:r>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4821E1D1-EFCC-4B27-89A3-418E3D3CA99E}"/>
              </a:ext>
            </a:extLst>
          </p:cNvPr>
          <p:cNvSpPr txBox="1"/>
          <p:nvPr/>
        </p:nvSpPr>
        <p:spPr>
          <a:xfrm>
            <a:off x="3870789" y="6369979"/>
            <a:ext cx="6097712" cy="369332"/>
          </a:xfrm>
          <a:prstGeom prst="rect">
            <a:avLst/>
          </a:prstGeom>
          <a:noFill/>
        </p:spPr>
        <p:txBody>
          <a:bodyPr wrap="square">
            <a:spAutoFit/>
          </a:bodyPr>
          <a:lstStyle/>
          <a:p>
            <a:r>
              <a:rPr lang="en-IN" dirty="0"/>
              <a:t>https://homevedaa.com/product/orchid-reed-diffuser/</a:t>
            </a:r>
          </a:p>
        </p:txBody>
      </p:sp>
    </p:spTree>
    <p:extLst>
      <p:ext uri="{BB962C8B-B14F-4D97-AF65-F5344CB8AC3E}">
        <p14:creationId xmlns:p14="http://schemas.microsoft.com/office/powerpoint/2010/main" val="240823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sp>
        <p:nvSpPr>
          <p:cNvPr id="8" name="TextBox 7">
            <a:extLst>
              <a:ext uri="{FF2B5EF4-FFF2-40B4-BE49-F238E27FC236}">
                <a16:creationId xmlns:a16="http://schemas.microsoft.com/office/drawing/2014/main" id="{18D27CFA-2FFD-4598-8D27-719AA957AF43}"/>
              </a:ext>
            </a:extLst>
          </p:cNvPr>
          <p:cNvSpPr txBox="1"/>
          <p:nvPr/>
        </p:nvSpPr>
        <p:spPr>
          <a:xfrm>
            <a:off x="2099402" y="232707"/>
            <a:ext cx="9600704"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Reed Diffuser Set – with 6 bamboo reeds. Fragrance – Sweet Tonka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750 </a:t>
            </a:r>
          </a:p>
        </p:txBody>
      </p:sp>
      <p:pic>
        <p:nvPicPr>
          <p:cNvPr id="3" name="Picture 2">
            <a:extLst>
              <a:ext uri="{FF2B5EF4-FFF2-40B4-BE49-F238E27FC236}">
                <a16:creationId xmlns:a16="http://schemas.microsoft.com/office/drawing/2014/main" id="{20AAD13B-E987-4F0F-99F6-FB8DA345B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402" y="874787"/>
            <a:ext cx="4648203" cy="5324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045FFA0-F78B-43A3-9BC4-3E265D51DB8C}"/>
              </a:ext>
            </a:extLst>
          </p:cNvPr>
          <p:cNvPicPr>
            <a:picLocks noChangeAspect="1"/>
          </p:cNvPicPr>
          <p:nvPr/>
        </p:nvPicPr>
        <p:blipFill rotWithShape="1">
          <a:blip r:embed="rId8">
            <a:extLst>
              <a:ext uri="{28A0092B-C50C-407E-A947-70E740481C1C}">
                <a14:useLocalDpi xmlns:a14="http://schemas.microsoft.com/office/drawing/2010/main" val="0"/>
              </a:ext>
            </a:extLst>
          </a:blip>
          <a:srcRect r="42148" b="6176"/>
          <a:stretch/>
        </p:blipFill>
        <p:spPr>
          <a:xfrm>
            <a:off x="6975214" y="1318700"/>
            <a:ext cx="1795626" cy="4414045"/>
          </a:xfrm>
          <a:prstGeom prst="rect">
            <a:avLst/>
          </a:prstGeom>
        </p:spPr>
      </p:pic>
      <p:sp>
        <p:nvSpPr>
          <p:cNvPr id="11" name="TextBox 10">
            <a:extLst>
              <a:ext uri="{FF2B5EF4-FFF2-40B4-BE49-F238E27FC236}">
                <a16:creationId xmlns:a16="http://schemas.microsoft.com/office/drawing/2014/main" id="{9D53D61D-70B4-4C6D-B6CD-10A8168546A3}"/>
              </a:ext>
            </a:extLst>
          </p:cNvPr>
          <p:cNvSpPr txBox="1"/>
          <p:nvPr/>
        </p:nvSpPr>
        <p:spPr>
          <a:xfrm>
            <a:off x="4281755" y="6327266"/>
            <a:ext cx="6097712" cy="369332"/>
          </a:xfrm>
          <a:prstGeom prst="rect">
            <a:avLst/>
          </a:prstGeom>
          <a:noFill/>
        </p:spPr>
        <p:txBody>
          <a:bodyPr wrap="square">
            <a:spAutoFit/>
          </a:bodyPr>
          <a:lstStyle/>
          <a:p>
            <a:r>
              <a:rPr lang="en-IN" dirty="0"/>
              <a:t>https://homevedaa.com/product/heritage-reed-diffuser/</a:t>
            </a:r>
          </a:p>
        </p:txBody>
      </p:sp>
    </p:spTree>
    <p:extLst>
      <p:ext uri="{BB962C8B-B14F-4D97-AF65-F5344CB8AC3E}">
        <p14:creationId xmlns:p14="http://schemas.microsoft.com/office/powerpoint/2010/main" val="1481156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30032267-CBA4-4F05-B3B7-5C9262C197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1830" y="727769"/>
            <a:ext cx="4822366" cy="5738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0C96E822-A9D7-4DAB-95C1-9963CB24F008}"/>
              </a:ext>
            </a:extLst>
          </p:cNvPr>
          <p:cNvSpPr txBox="1"/>
          <p:nvPr/>
        </p:nvSpPr>
        <p:spPr>
          <a:xfrm>
            <a:off x="1976965" y="232707"/>
            <a:ext cx="9958448"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Reed Diffuser Set – with 6 bamboo reeds. Fragrance –  Walnut n Vanilla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750  </a:t>
            </a:r>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9" name="Picture 8">
            <a:extLst>
              <a:ext uri="{FF2B5EF4-FFF2-40B4-BE49-F238E27FC236}">
                <a16:creationId xmlns:a16="http://schemas.microsoft.com/office/drawing/2014/main" id="{EF876263-C9FC-445D-BE50-1D9D4A8C0508}"/>
              </a:ext>
            </a:extLst>
          </p:cNvPr>
          <p:cNvPicPr>
            <a:picLocks noChangeAspect="1"/>
          </p:cNvPicPr>
          <p:nvPr/>
        </p:nvPicPr>
        <p:blipFill rotWithShape="1">
          <a:blip r:embed="rId8">
            <a:extLst>
              <a:ext uri="{28A0092B-C50C-407E-A947-70E740481C1C}">
                <a14:useLocalDpi xmlns:a14="http://schemas.microsoft.com/office/drawing/2010/main" val="0"/>
              </a:ext>
            </a:extLst>
          </a:blip>
          <a:srcRect r="51672" b="2086"/>
          <a:stretch/>
        </p:blipFill>
        <p:spPr>
          <a:xfrm>
            <a:off x="7160646" y="1246709"/>
            <a:ext cx="1547892" cy="4201545"/>
          </a:xfrm>
          <a:prstGeom prst="rect">
            <a:avLst/>
          </a:prstGeom>
        </p:spPr>
      </p:pic>
      <p:sp>
        <p:nvSpPr>
          <p:cNvPr id="11" name="TextBox 10">
            <a:extLst>
              <a:ext uri="{FF2B5EF4-FFF2-40B4-BE49-F238E27FC236}">
                <a16:creationId xmlns:a16="http://schemas.microsoft.com/office/drawing/2014/main" id="{3F89BB9F-4C74-4068-9401-DF336F0949F4}"/>
              </a:ext>
            </a:extLst>
          </p:cNvPr>
          <p:cNvSpPr txBox="1"/>
          <p:nvPr/>
        </p:nvSpPr>
        <p:spPr>
          <a:xfrm>
            <a:off x="6449602" y="5760899"/>
            <a:ext cx="6097712" cy="369332"/>
          </a:xfrm>
          <a:prstGeom prst="rect">
            <a:avLst/>
          </a:prstGeom>
          <a:noFill/>
        </p:spPr>
        <p:txBody>
          <a:bodyPr wrap="square">
            <a:spAutoFit/>
          </a:bodyPr>
          <a:lstStyle/>
          <a:p>
            <a:r>
              <a:rPr lang="en-IN" dirty="0"/>
              <a:t>https://homevedaa.com/product/heritage-reed-diffuser/</a:t>
            </a:r>
          </a:p>
        </p:txBody>
      </p:sp>
    </p:spTree>
    <p:extLst>
      <p:ext uri="{BB962C8B-B14F-4D97-AF65-F5344CB8AC3E}">
        <p14:creationId xmlns:p14="http://schemas.microsoft.com/office/powerpoint/2010/main" val="1089209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EF9BA0D1-6F58-48C3-811D-1DE6097CA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3537" y="886390"/>
            <a:ext cx="5244021" cy="508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CD7C39A-9040-4EF9-B7E3-0DACD9738157}"/>
              </a:ext>
            </a:extLst>
          </p:cNvPr>
          <p:cNvSpPr txBox="1"/>
          <p:nvPr/>
        </p:nvSpPr>
        <p:spPr>
          <a:xfrm>
            <a:off x="1692280" y="232707"/>
            <a:ext cx="10499720"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Reed Diffuser Set – with 6 bamboo reeds. Fragrance –  Wild Heather n Ocean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750 </a:t>
            </a:r>
          </a:p>
        </p:txBody>
      </p:sp>
      <p:pic>
        <p:nvPicPr>
          <p:cNvPr id="9" name="Picture 8">
            <a:extLst>
              <a:ext uri="{FF2B5EF4-FFF2-40B4-BE49-F238E27FC236}">
                <a16:creationId xmlns:a16="http://schemas.microsoft.com/office/drawing/2014/main" id="{F57F01F6-94CC-4184-B37B-3333AFFE2C87}"/>
              </a:ext>
            </a:extLst>
          </p:cNvPr>
          <p:cNvPicPr>
            <a:picLocks noChangeAspect="1"/>
          </p:cNvPicPr>
          <p:nvPr/>
        </p:nvPicPr>
        <p:blipFill rotWithShape="1">
          <a:blip r:embed="rId8">
            <a:extLst>
              <a:ext uri="{28A0092B-C50C-407E-A947-70E740481C1C}">
                <a14:useLocalDpi xmlns:a14="http://schemas.microsoft.com/office/drawing/2010/main" val="0"/>
              </a:ext>
            </a:extLst>
          </a:blip>
          <a:srcRect r="58555" b="2587"/>
          <a:stretch/>
        </p:blipFill>
        <p:spPr>
          <a:xfrm>
            <a:off x="7590084" y="1147518"/>
            <a:ext cx="1291961" cy="4562964"/>
          </a:xfrm>
          <a:prstGeom prst="rect">
            <a:avLst/>
          </a:prstGeom>
        </p:spPr>
      </p:pic>
      <p:sp>
        <p:nvSpPr>
          <p:cNvPr id="11" name="TextBox 10">
            <a:extLst>
              <a:ext uri="{FF2B5EF4-FFF2-40B4-BE49-F238E27FC236}">
                <a16:creationId xmlns:a16="http://schemas.microsoft.com/office/drawing/2014/main" id="{CF7D8628-D874-427E-8387-56732D57ED8F}"/>
              </a:ext>
            </a:extLst>
          </p:cNvPr>
          <p:cNvSpPr txBox="1"/>
          <p:nvPr/>
        </p:nvSpPr>
        <p:spPr>
          <a:xfrm>
            <a:off x="3880441" y="6147757"/>
            <a:ext cx="6123398" cy="369332"/>
          </a:xfrm>
          <a:prstGeom prst="rect">
            <a:avLst/>
          </a:prstGeom>
          <a:noFill/>
        </p:spPr>
        <p:txBody>
          <a:bodyPr wrap="square">
            <a:spAutoFit/>
          </a:bodyPr>
          <a:lstStyle/>
          <a:p>
            <a:r>
              <a:rPr lang="en-IN" dirty="0"/>
              <a:t>https://homevedaa.com/product/heritage-reed-diffuser/</a:t>
            </a:r>
          </a:p>
        </p:txBody>
      </p:sp>
    </p:spTree>
    <p:extLst>
      <p:ext uri="{BB962C8B-B14F-4D97-AF65-F5344CB8AC3E}">
        <p14:creationId xmlns:p14="http://schemas.microsoft.com/office/powerpoint/2010/main" val="2512146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A8D2297E-23B3-4FD7-BB33-E8E073DE80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677" y="727769"/>
            <a:ext cx="5303320" cy="55526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5A01A29A-AF26-4567-85E4-B2E500756D55}"/>
              </a:ext>
            </a:extLst>
          </p:cNvPr>
          <p:cNvSpPr txBox="1"/>
          <p:nvPr/>
        </p:nvSpPr>
        <p:spPr>
          <a:xfrm>
            <a:off x="2099402" y="260588"/>
            <a:ext cx="10241280"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Zen Gold Reed Diffuser Set – with 8 bamboo reeds. Fragrance – Gold Jasmine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1150 </a:t>
            </a:r>
          </a:p>
        </p:txBody>
      </p:sp>
      <p:sp>
        <p:nvSpPr>
          <p:cNvPr id="11" name="TextBox 10">
            <a:extLst>
              <a:ext uri="{FF2B5EF4-FFF2-40B4-BE49-F238E27FC236}">
                <a16:creationId xmlns:a16="http://schemas.microsoft.com/office/drawing/2014/main" id="{CB9EF82A-DAD9-4E5E-8710-FAB83F11D026}"/>
              </a:ext>
            </a:extLst>
          </p:cNvPr>
          <p:cNvSpPr txBox="1"/>
          <p:nvPr/>
        </p:nvSpPr>
        <p:spPr>
          <a:xfrm>
            <a:off x="3977677" y="6378293"/>
            <a:ext cx="6169630" cy="369332"/>
          </a:xfrm>
          <a:prstGeom prst="rect">
            <a:avLst/>
          </a:prstGeom>
          <a:noFill/>
        </p:spPr>
        <p:txBody>
          <a:bodyPr wrap="square">
            <a:spAutoFit/>
          </a:bodyPr>
          <a:lstStyle/>
          <a:p>
            <a:r>
              <a:rPr lang="en-IN" dirty="0"/>
              <a:t>https://homevedaa.com/product/zen-reed-diffuser/</a:t>
            </a:r>
          </a:p>
        </p:txBody>
      </p:sp>
    </p:spTree>
    <p:extLst>
      <p:ext uri="{BB962C8B-B14F-4D97-AF65-F5344CB8AC3E}">
        <p14:creationId xmlns:p14="http://schemas.microsoft.com/office/powerpoint/2010/main" val="921478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6DB42135-13DA-4FCF-9606-29F253C0B5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861" y="2166754"/>
            <a:ext cx="3272248" cy="2595372"/>
          </a:xfrm>
          <a:prstGeom prst="rect">
            <a:avLst/>
          </a:prstGeom>
        </p:spPr>
      </p:pic>
      <p:sp>
        <p:nvSpPr>
          <p:cNvPr id="10" name="TextBox 9">
            <a:extLst>
              <a:ext uri="{FF2B5EF4-FFF2-40B4-BE49-F238E27FC236}">
                <a16:creationId xmlns:a16="http://schemas.microsoft.com/office/drawing/2014/main" id="{A0C63DF6-20FF-4378-8C18-00F7E52AD847}"/>
              </a:ext>
            </a:extLst>
          </p:cNvPr>
          <p:cNvSpPr txBox="1"/>
          <p:nvPr/>
        </p:nvSpPr>
        <p:spPr>
          <a:xfrm>
            <a:off x="3823196" y="727769"/>
            <a:ext cx="6016986" cy="1200329"/>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Candle Votive  –  soy wax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350 per piece Good to go as a set of 3 OR pick any one to combine with other gifts. </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11" name="Picture 10">
            <a:extLst>
              <a:ext uri="{FF2B5EF4-FFF2-40B4-BE49-F238E27FC236}">
                <a16:creationId xmlns:a16="http://schemas.microsoft.com/office/drawing/2014/main" id="{2D898687-576D-41D3-98A1-ED9931B79E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4974" y="2166754"/>
            <a:ext cx="3013431" cy="2595372"/>
          </a:xfrm>
          <a:prstGeom prst="rect">
            <a:avLst/>
          </a:prstGeom>
        </p:spPr>
      </p:pic>
      <p:pic>
        <p:nvPicPr>
          <p:cNvPr id="12" name="Picture 11">
            <a:extLst>
              <a:ext uri="{FF2B5EF4-FFF2-40B4-BE49-F238E27FC236}">
                <a16:creationId xmlns:a16="http://schemas.microsoft.com/office/drawing/2014/main" id="{21EFF76B-E477-45BA-ADD3-CCB81486A5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7270" y="2169720"/>
            <a:ext cx="3272248" cy="2592406"/>
          </a:xfrm>
          <a:prstGeom prst="rect">
            <a:avLst/>
          </a:prstGeom>
        </p:spPr>
      </p:pic>
    </p:spTree>
    <p:extLst>
      <p:ext uri="{BB962C8B-B14F-4D97-AF65-F5344CB8AC3E}">
        <p14:creationId xmlns:p14="http://schemas.microsoft.com/office/powerpoint/2010/main" val="3906826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97A0927F-227C-4BBD-B886-F0313E1C04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139" y="940749"/>
            <a:ext cx="5564157" cy="4792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0FE9C61C-D86F-44D3-840C-FF009CEAE683}"/>
              </a:ext>
            </a:extLst>
          </p:cNvPr>
          <p:cNvSpPr txBox="1"/>
          <p:nvPr/>
        </p:nvSpPr>
        <p:spPr>
          <a:xfrm>
            <a:off x="2583266" y="261124"/>
            <a:ext cx="8225148"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Candle Votive  –  soy wax. Fragrance Sweet Tonka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350 </a:t>
            </a:r>
          </a:p>
        </p:txBody>
      </p:sp>
      <p:sp>
        <p:nvSpPr>
          <p:cNvPr id="10" name="TextBox 9">
            <a:extLst>
              <a:ext uri="{FF2B5EF4-FFF2-40B4-BE49-F238E27FC236}">
                <a16:creationId xmlns:a16="http://schemas.microsoft.com/office/drawing/2014/main" id="{A9CD6186-C3CD-410B-97C0-B906DB3C6332}"/>
              </a:ext>
            </a:extLst>
          </p:cNvPr>
          <p:cNvSpPr txBox="1"/>
          <p:nvPr/>
        </p:nvSpPr>
        <p:spPr>
          <a:xfrm>
            <a:off x="4523928" y="6043273"/>
            <a:ext cx="6097712" cy="369332"/>
          </a:xfrm>
          <a:prstGeom prst="rect">
            <a:avLst/>
          </a:prstGeom>
          <a:noFill/>
        </p:spPr>
        <p:txBody>
          <a:bodyPr wrap="square">
            <a:spAutoFit/>
          </a:bodyPr>
          <a:lstStyle/>
          <a:p>
            <a:r>
              <a:rPr lang="en-IN" dirty="0"/>
              <a:t>https://homevedaa.com/product/2928/</a:t>
            </a:r>
          </a:p>
        </p:txBody>
      </p:sp>
    </p:spTree>
    <p:extLst>
      <p:ext uri="{BB962C8B-B14F-4D97-AF65-F5344CB8AC3E}">
        <p14:creationId xmlns:p14="http://schemas.microsoft.com/office/powerpoint/2010/main" val="2935267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10" name="Picture 9">
            <a:extLst>
              <a:ext uri="{FF2B5EF4-FFF2-40B4-BE49-F238E27FC236}">
                <a16:creationId xmlns:a16="http://schemas.microsoft.com/office/drawing/2014/main" id="{D32BE3FB-B53D-4A85-B0F9-AEBA59EBE5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287" y="1018556"/>
            <a:ext cx="5872625" cy="4657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013FDF7-F8FB-489D-BC57-605EDDD505F4}"/>
              </a:ext>
            </a:extLst>
          </p:cNvPr>
          <p:cNvSpPr txBox="1"/>
          <p:nvPr/>
        </p:nvSpPr>
        <p:spPr>
          <a:xfrm>
            <a:off x="2564879" y="314440"/>
            <a:ext cx="8225148"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Candle Votive  –  soy wax. Fragrance Walnut n Vanilla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350 </a:t>
            </a:r>
          </a:p>
        </p:txBody>
      </p:sp>
      <p:sp>
        <p:nvSpPr>
          <p:cNvPr id="12" name="TextBox 11">
            <a:extLst>
              <a:ext uri="{FF2B5EF4-FFF2-40B4-BE49-F238E27FC236}">
                <a16:creationId xmlns:a16="http://schemas.microsoft.com/office/drawing/2014/main" id="{DD843247-C7BC-4DCB-9861-A7AFE450D461}"/>
              </a:ext>
            </a:extLst>
          </p:cNvPr>
          <p:cNvSpPr txBox="1"/>
          <p:nvPr/>
        </p:nvSpPr>
        <p:spPr>
          <a:xfrm>
            <a:off x="4523928" y="6011192"/>
            <a:ext cx="6097712" cy="369332"/>
          </a:xfrm>
          <a:prstGeom prst="rect">
            <a:avLst/>
          </a:prstGeom>
          <a:noFill/>
        </p:spPr>
        <p:txBody>
          <a:bodyPr wrap="square">
            <a:spAutoFit/>
          </a:bodyPr>
          <a:lstStyle/>
          <a:p>
            <a:r>
              <a:rPr lang="en-IN" dirty="0"/>
              <a:t>https://homevedaa.com/product/2928/</a:t>
            </a:r>
          </a:p>
        </p:txBody>
      </p:sp>
    </p:spTree>
    <p:extLst>
      <p:ext uri="{BB962C8B-B14F-4D97-AF65-F5344CB8AC3E}">
        <p14:creationId xmlns:p14="http://schemas.microsoft.com/office/powerpoint/2010/main" val="114712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4F94DB5A-1328-4A48-BE94-3541265C8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0884" y="917397"/>
            <a:ext cx="6095168" cy="4828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AA84375-AC10-4F18-9663-A0D04F957C61}"/>
              </a:ext>
            </a:extLst>
          </p:cNvPr>
          <p:cNvSpPr txBox="1"/>
          <p:nvPr/>
        </p:nvSpPr>
        <p:spPr>
          <a:xfrm>
            <a:off x="2467375" y="228648"/>
            <a:ext cx="9000746"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Heritage Candle Votive  –  soy wax. Fragrance Wild Heather n Ocean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350 </a:t>
            </a:r>
          </a:p>
        </p:txBody>
      </p:sp>
      <p:sp>
        <p:nvSpPr>
          <p:cNvPr id="11" name="TextBox 10">
            <a:extLst>
              <a:ext uri="{FF2B5EF4-FFF2-40B4-BE49-F238E27FC236}">
                <a16:creationId xmlns:a16="http://schemas.microsoft.com/office/drawing/2014/main" id="{211D0807-1CB4-4D56-8BD2-8A44D9999258}"/>
              </a:ext>
            </a:extLst>
          </p:cNvPr>
          <p:cNvSpPr txBox="1"/>
          <p:nvPr/>
        </p:nvSpPr>
        <p:spPr>
          <a:xfrm>
            <a:off x="4631076" y="6065652"/>
            <a:ext cx="6097712" cy="369332"/>
          </a:xfrm>
          <a:prstGeom prst="rect">
            <a:avLst/>
          </a:prstGeom>
          <a:noFill/>
        </p:spPr>
        <p:txBody>
          <a:bodyPr wrap="square">
            <a:spAutoFit/>
          </a:bodyPr>
          <a:lstStyle/>
          <a:p>
            <a:r>
              <a:rPr lang="en-IN" dirty="0"/>
              <a:t>https://homevedaa.com/product/2928/</a:t>
            </a:r>
          </a:p>
        </p:txBody>
      </p:sp>
    </p:spTree>
    <p:extLst>
      <p:ext uri="{BB962C8B-B14F-4D97-AF65-F5344CB8AC3E}">
        <p14:creationId xmlns:p14="http://schemas.microsoft.com/office/powerpoint/2010/main" val="104306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1FABA246-54CD-4CE9-B399-B669A29AD86C}"/>
              </a:ext>
            </a:extLst>
          </p:cNvPr>
          <p:cNvSpPr txBox="1"/>
          <p:nvPr/>
        </p:nvSpPr>
        <p:spPr>
          <a:xfrm>
            <a:off x="1865566" y="250294"/>
            <a:ext cx="10087493" cy="923330"/>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Butterfly Platter – crafted from a solid wooden log with butterflies in brass inlay – INR 2650 </a:t>
            </a:r>
          </a:p>
          <a:p>
            <a:r>
              <a:rPr lang="en-US" b="1" dirty="0">
                <a:solidFill>
                  <a:schemeClr val="bg2">
                    <a:lumMod val="50000"/>
                  </a:schemeClr>
                </a:solidFill>
                <a:latin typeface="Gadugi" panose="020B0502040204020203" pitchFamily="34" charset="0"/>
                <a:ea typeface="Gadugi" panose="020B0502040204020203" pitchFamily="34" charset="0"/>
              </a:rPr>
              <a:t>Currently on promotion for </a:t>
            </a:r>
            <a:r>
              <a:rPr lang="en-US" b="1"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1855 only. Pair it with a set of our cheese knives ! </a:t>
            </a:r>
          </a:p>
          <a:p>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E6A6AED4-672B-47BE-A741-633A35E77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7521" y="1002712"/>
            <a:ext cx="4923455" cy="4923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3AA8446-C193-4A2A-A648-CE6DF0C61E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2752" y="1539427"/>
            <a:ext cx="3634787" cy="3634787"/>
          </a:xfrm>
          <a:prstGeom prst="rect">
            <a:avLst/>
          </a:prstGeom>
        </p:spPr>
      </p:pic>
      <p:sp>
        <p:nvSpPr>
          <p:cNvPr id="11" name="TextBox 10">
            <a:extLst>
              <a:ext uri="{FF2B5EF4-FFF2-40B4-BE49-F238E27FC236}">
                <a16:creationId xmlns:a16="http://schemas.microsoft.com/office/drawing/2014/main" id="{F48A7C59-04FC-4E3D-9030-17A15B48B87C}"/>
              </a:ext>
            </a:extLst>
          </p:cNvPr>
          <p:cNvSpPr txBox="1"/>
          <p:nvPr/>
        </p:nvSpPr>
        <p:spPr>
          <a:xfrm>
            <a:off x="4212120" y="6221851"/>
            <a:ext cx="6097712" cy="369332"/>
          </a:xfrm>
          <a:prstGeom prst="rect">
            <a:avLst/>
          </a:prstGeom>
          <a:noFill/>
        </p:spPr>
        <p:txBody>
          <a:bodyPr wrap="square">
            <a:spAutoFit/>
          </a:bodyPr>
          <a:lstStyle/>
          <a:p>
            <a:r>
              <a:rPr lang="en-IN" dirty="0"/>
              <a:t>https://homevedaa.com/product/butterfly-platter/</a:t>
            </a:r>
          </a:p>
        </p:txBody>
      </p:sp>
      <p:cxnSp>
        <p:nvCxnSpPr>
          <p:cNvPr id="3" name="Straight Connector 2">
            <a:extLst>
              <a:ext uri="{FF2B5EF4-FFF2-40B4-BE49-F238E27FC236}">
                <a16:creationId xmlns:a16="http://schemas.microsoft.com/office/drawing/2014/main" id="{0C0A9A57-B6B5-4A52-919A-5C707192FDC7}"/>
              </a:ext>
            </a:extLst>
          </p:cNvPr>
          <p:cNvCxnSpPr/>
          <p:nvPr/>
        </p:nvCxnSpPr>
        <p:spPr>
          <a:xfrm flipV="1">
            <a:off x="10733400" y="314440"/>
            <a:ext cx="1092155" cy="219816"/>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79846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C5BF9083-59E0-4281-9034-A4E757DDFB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0481" y="894799"/>
            <a:ext cx="5837741" cy="51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06A93CE-8D9B-4835-8D60-8CD7CA032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7983" y="894799"/>
            <a:ext cx="3046824" cy="2801112"/>
          </a:xfrm>
          <a:prstGeom prst="rect">
            <a:avLst/>
          </a:prstGeom>
        </p:spPr>
      </p:pic>
      <p:sp>
        <p:nvSpPr>
          <p:cNvPr id="10" name="TextBox 9">
            <a:extLst>
              <a:ext uri="{FF2B5EF4-FFF2-40B4-BE49-F238E27FC236}">
                <a16:creationId xmlns:a16="http://schemas.microsoft.com/office/drawing/2014/main" id="{1F21B5F6-22D4-49FE-9EC6-D464010314DC}"/>
              </a:ext>
            </a:extLst>
          </p:cNvPr>
          <p:cNvSpPr txBox="1"/>
          <p:nvPr/>
        </p:nvSpPr>
        <p:spPr>
          <a:xfrm>
            <a:off x="2467375" y="228648"/>
            <a:ext cx="9000746"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Orchid Candle Votive  –  soy wax. Fragrance Wild Heather n Ocean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350 </a:t>
            </a:r>
          </a:p>
        </p:txBody>
      </p:sp>
      <p:sp>
        <p:nvSpPr>
          <p:cNvPr id="12" name="TextBox 11">
            <a:extLst>
              <a:ext uri="{FF2B5EF4-FFF2-40B4-BE49-F238E27FC236}">
                <a16:creationId xmlns:a16="http://schemas.microsoft.com/office/drawing/2014/main" id="{871A7BD6-1AC2-482D-AFD6-11D6D9EEFDA9}"/>
              </a:ext>
            </a:extLst>
          </p:cNvPr>
          <p:cNvSpPr txBox="1"/>
          <p:nvPr/>
        </p:nvSpPr>
        <p:spPr>
          <a:xfrm>
            <a:off x="4035175" y="6146234"/>
            <a:ext cx="6097712" cy="369332"/>
          </a:xfrm>
          <a:prstGeom prst="rect">
            <a:avLst/>
          </a:prstGeom>
          <a:noFill/>
        </p:spPr>
        <p:txBody>
          <a:bodyPr wrap="square">
            <a:spAutoFit/>
          </a:bodyPr>
          <a:lstStyle/>
          <a:p>
            <a:r>
              <a:rPr lang="en-IN" dirty="0"/>
              <a:t>https://homevedaa.com/product/orchid-candle-votive/</a:t>
            </a:r>
          </a:p>
        </p:txBody>
      </p:sp>
    </p:spTree>
    <p:extLst>
      <p:ext uri="{BB962C8B-B14F-4D97-AF65-F5344CB8AC3E}">
        <p14:creationId xmlns:p14="http://schemas.microsoft.com/office/powerpoint/2010/main" val="3548013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D154A1C8-9D85-458D-ACEE-FF85AFEE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1242" y="869367"/>
            <a:ext cx="6130763" cy="5190146"/>
          </a:xfrm>
          <a:prstGeom prst="rect">
            <a:avLst/>
          </a:prstGeom>
        </p:spPr>
      </p:pic>
      <p:pic>
        <p:nvPicPr>
          <p:cNvPr id="9" name="Picture 8">
            <a:extLst>
              <a:ext uri="{FF2B5EF4-FFF2-40B4-BE49-F238E27FC236}">
                <a16:creationId xmlns:a16="http://schemas.microsoft.com/office/drawing/2014/main" id="{09F289E4-B6EF-424F-97C0-4CCDFB717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0473" y="1838640"/>
            <a:ext cx="2990850" cy="2952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6ADDC7A9-F21A-4A36-A729-D71EA6CE4DE1}"/>
              </a:ext>
            </a:extLst>
          </p:cNvPr>
          <p:cNvSpPr txBox="1"/>
          <p:nvPr/>
        </p:nvSpPr>
        <p:spPr>
          <a:xfrm>
            <a:off x="3700274" y="232707"/>
            <a:ext cx="9000746"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Zen Gold Candle  –  soy wax. Fragrance Oudh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950 </a:t>
            </a:r>
          </a:p>
        </p:txBody>
      </p:sp>
      <p:sp>
        <p:nvSpPr>
          <p:cNvPr id="12" name="TextBox 11">
            <a:extLst>
              <a:ext uri="{FF2B5EF4-FFF2-40B4-BE49-F238E27FC236}">
                <a16:creationId xmlns:a16="http://schemas.microsoft.com/office/drawing/2014/main" id="{F3ABDBA4-8C18-4D6F-BB33-FCD4EEDAFC0A}"/>
              </a:ext>
            </a:extLst>
          </p:cNvPr>
          <p:cNvSpPr txBox="1"/>
          <p:nvPr/>
        </p:nvSpPr>
        <p:spPr>
          <a:xfrm>
            <a:off x="4048018" y="6245108"/>
            <a:ext cx="6349428" cy="369332"/>
          </a:xfrm>
          <a:prstGeom prst="rect">
            <a:avLst/>
          </a:prstGeom>
          <a:noFill/>
        </p:spPr>
        <p:txBody>
          <a:bodyPr wrap="square">
            <a:spAutoFit/>
          </a:bodyPr>
          <a:lstStyle/>
          <a:p>
            <a:r>
              <a:rPr lang="en-IN" dirty="0"/>
              <a:t>https://homevedaa.com/product/zen-gold-candle/</a:t>
            </a:r>
          </a:p>
        </p:txBody>
      </p:sp>
    </p:spTree>
    <p:extLst>
      <p:ext uri="{BB962C8B-B14F-4D97-AF65-F5344CB8AC3E}">
        <p14:creationId xmlns:p14="http://schemas.microsoft.com/office/powerpoint/2010/main" val="598463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D2040C10-9F28-4742-BFDA-C4F1505644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1242" y="1318698"/>
            <a:ext cx="4706211" cy="3641644"/>
          </a:xfrm>
          <a:prstGeom prst="rect">
            <a:avLst/>
          </a:prstGeom>
        </p:spPr>
      </p:pic>
      <p:sp>
        <p:nvSpPr>
          <p:cNvPr id="9" name="TextBox 8">
            <a:extLst>
              <a:ext uri="{FF2B5EF4-FFF2-40B4-BE49-F238E27FC236}">
                <a16:creationId xmlns:a16="http://schemas.microsoft.com/office/drawing/2014/main" id="{988959DB-5C87-4AEA-87C0-EA56C6D0BCBE}"/>
              </a:ext>
            </a:extLst>
          </p:cNvPr>
          <p:cNvSpPr txBox="1"/>
          <p:nvPr/>
        </p:nvSpPr>
        <p:spPr>
          <a:xfrm>
            <a:off x="2099402" y="351938"/>
            <a:ext cx="9897761"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Celebration Candle  –  soy wax. Fragrance Casablanca Romance &amp; Night Bazaar–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850 </a:t>
            </a:r>
          </a:p>
        </p:txBody>
      </p:sp>
      <p:pic>
        <p:nvPicPr>
          <p:cNvPr id="11" name="Picture 10">
            <a:extLst>
              <a:ext uri="{FF2B5EF4-FFF2-40B4-BE49-F238E27FC236}">
                <a16:creationId xmlns:a16="http://schemas.microsoft.com/office/drawing/2014/main" id="{03709024-6F3D-403F-9175-D703E9EE6187}"/>
              </a:ext>
            </a:extLst>
          </p:cNvPr>
          <p:cNvPicPr>
            <a:picLocks noChangeAspect="1"/>
          </p:cNvPicPr>
          <p:nvPr/>
        </p:nvPicPr>
        <p:blipFill rotWithShape="1">
          <a:blip r:embed="rId8">
            <a:extLst>
              <a:ext uri="{28A0092B-C50C-407E-A947-70E740481C1C}">
                <a14:useLocalDpi xmlns:a14="http://schemas.microsoft.com/office/drawing/2010/main" val="0"/>
              </a:ext>
            </a:extLst>
          </a:blip>
          <a:srcRect t="18596" r="110"/>
          <a:stretch/>
        </p:blipFill>
        <p:spPr>
          <a:xfrm>
            <a:off x="7134861" y="1318699"/>
            <a:ext cx="4402197" cy="3641643"/>
          </a:xfrm>
          <a:prstGeom prst="rect">
            <a:avLst/>
          </a:prstGeom>
        </p:spPr>
      </p:pic>
      <p:sp>
        <p:nvSpPr>
          <p:cNvPr id="12" name="TextBox 11">
            <a:extLst>
              <a:ext uri="{FF2B5EF4-FFF2-40B4-BE49-F238E27FC236}">
                <a16:creationId xmlns:a16="http://schemas.microsoft.com/office/drawing/2014/main" id="{912B9CF7-1F34-449E-A9D4-85B2CED75791}"/>
              </a:ext>
            </a:extLst>
          </p:cNvPr>
          <p:cNvSpPr txBox="1"/>
          <p:nvPr/>
        </p:nvSpPr>
        <p:spPr>
          <a:xfrm>
            <a:off x="3881063" y="5835990"/>
            <a:ext cx="6097712" cy="369332"/>
          </a:xfrm>
          <a:prstGeom prst="rect">
            <a:avLst/>
          </a:prstGeom>
          <a:noFill/>
        </p:spPr>
        <p:txBody>
          <a:bodyPr wrap="square">
            <a:spAutoFit/>
          </a:bodyPr>
          <a:lstStyle/>
          <a:p>
            <a:r>
              <a:rPr lang="en-IN" dirty="0"/>
              <a:t>https://homevedaa.com/product/celebration-candle/</a:t>
            </a:r>
          </a:p>
        </p:txBody>
      </p:sp>
    </p:spTree>
    <p:extLst>
      <p:ext uri="{BB962C8B-B14F-4D97-AF65-F5344CB8AC3E}">
        <p14:creationId xmlns:p14="http://schemas.microsoft.com/office/powerpoint/2010/main" val="3428660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95D640FB-60EC-461C-B57F-AFFD4F35C429}"/>
              </a:ext>
            </a:extLst>
          </p:cNvPr>
          <p:cNvPicPr>
            <a:picLocks noChangeAspect="1"/>
          </p:cNvPicPr>
          <p:nvPr/>
        </p:nvPicPr>
        <p:blipFill rotWithShape="1">
          <a:blip r:embed="rId7">
            <a:extLst>
              <a:ext uri="{28A0092B-C50C-407E-A947-70E740481C1C}">
                <a14:useLocalDpi xmlns:a14="http://schemas.microsoft.com/office/drawing/2010/main" val="0"/>
              </a:ext>
            </a:extLst>
          </a:blip>
          <a:srcRect l="30543" t="29207" r="24144" b="31405"/>
          <a:stretch/>
        </p:blipFill>
        <p:spPr>
          <a:xfrm>
            <a:off x="2351660" y="1126965"/>
            <a:ext cx="8984273" cy="4392871"/>
          </a:xfrm>
          <a:prstGeom prst="rect">
            <a:avLst/>
          </a:prstGeom>
        </p:spPr>
      </p:pic>
      <p:sp>
        <p:nvSpPr>
          <p:cNvPr id="9" name="TextBox 8">
            <a:extLst>
              <a:ext uri="{FF2B5EF4-FFF2-40B4-BE49-F238E27FC236}">
                <a16:creationId xmlns:a16="http://schemas.microsoft.com/office/drawing/2014/main" id="{C1E8DDA5-899C-494F-B44E-C52987D407D1}"/>
              </a:ext>
            </a:extLst>
          </p:cNvPr>
          <p:cNvSpPr txBox="1"/>
          <p:nvPr/>
        </p:nvSpPr>
        <p:spPr>
          <a:xfrm>
            <a:off x="2207760" y="358437"/>
            <a:ext cx="9587640" cy="369332"/>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Meraki Candle  –  soy wax. Fragrance Exotic sandalwood with Wild jasmine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700 </a:t>
            </a:r>
          </a:p>
        </p:txBody>
      </p:sp>
      <p:sp>
        <p:nvSpPr>
          <p:cNvPr id="11" name="TextBox 10">
            <a:extLst>
              <a:ext uri="{FF2B5EF4-FFF2-40B4-BE49-F238E27FC236}">
                <a16:creationId xmlns:a16="http://schemas.microsoft.com/office/drawing/2014/main" id="{C87D7352-555F-45F5-96C2-BAC994FA7F2F}"/>
              </a:ext>
            </a:extLst>
          </p:cNvPr>
          <p:cNvSpPr txBox="1"/>
          <p:nvPr/>
        </p:nvSpPr>
        <p:spPr>
          <a:xfrm>
            <a:off x="4189287" y="5919032"/>
            <a:ext cx="6097712" cy="369332"/>
          </a:xfrm>
          <a:prstGeom prst="rect">
            <a:avLst/>
          </a:prstGeom>
          <a:noFill/>
        </p:spPr>
        <p:txBody>
          <a:bodyPr wrap="square">
            <a:spAutoFit/>
          </a:bodyPr>
          <a:lstStyle/>
          <a:p>
            <a:r>
              <a:rPr lang="en-IN" dirty="0"/>
              <a:t>https://homevedaa.com/product/meraki-candle/</a:t>
            </a:r>
          </a:p>
        </p:txBody>
      </p:sp>
    </p:spTree>
    <p:extLst>
      <p:ext uri="{BB962C8B-B14F-4D97-AF65-F5344CB8AC3E}">
        <p14:creationId xmlns:p14="http://schemas.microsoft.com/office/powerpoint/2010/main" val="2533917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C0662AC4-F9EE-40E2-96B4-C67C9BE266B6}"/>
              </a:ext>
            </a:extLst>
          </p:cNvPr>
          <p:cNvPicPr>
            <a:picLocks noChangeAspect="1"/>
          </p:cNvPicPr>
          <p:nvPr/>
        </p:nvPicPr>
        <p:blipFill rotWithShape="1">
          <a:blip r:embed="rId7">
            <a:extLst>
              <a:ext uri="{28A0092B-C50C-407E-A947-70E740481C1C}">
                <a14:useLocalDpi xmlns:a14="http://schemas.microsoft.com/office/drawing/2010/main" val="0"/>
              </a:ext>
            </a:extLst>
          </a:blip>
          <a:srcRect t="16623" r="38408"/>
          <a:stretch/>
        </p:blipFill>
        <p:spPr>
          <a:xfrm>
            <a:off x="7435301" y="1146860"/>
            <a:ext cx="3691612" cy="4502652"/>
          </a:xfrm>
          <a:prstGeom prst="rect">
            <a:avLst/>
          </a:prstGeom>
        </p:spPr>
      </p:pic>
      <p:pic>
        <p:nvPicPr>
          <p:cNvPr id="8" name="Picture 7">
            <a:extLst>
              <a:ext uri="{FF2B5EF4-FFF2-40B4-BE49-F238E27FC236}">
                <a16:creationId xmlns:a16="http://schemas.microsoft.com/office/drawing/2014/main" id="{0A34A45D-2B0B-4A1F-9527-52569EA22711}"/>
              </a:ext>
            </a:extLst>
          </p:cNvPr>
          <p:cNvPicPr>
            <a:picLocks noChangeAspect="1"/>
          </p:cNvPicPr>
          <p:nvPr/>
        </p:nvPicPr>
        <p:blipFill rotWithShape="1">
          <a:blip r:embed="rId8">
            <a:extLst>
              <a:ext uri="{28A0092B-C50C-407E-A947-70E740481C1C}">
                <a14:useLocalDpi xmlns:a14="http://schemas.microsoft.com/office/drawing/2010/main" val="0"/>
              </a:ext>
            </a:extLst>
          </a:blip>
          <a:srcRect t="-630" r="1267"/>
          <a:stretch/>
        </p:blipFill>
        <p:spPr>
          <a:xfrm>
            <a:off x="2293444" y="738141"/>
            <a:ext cx="4926511" cy="538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37119C0-FA71-45E3-B337-A463FF14DDEE}"/>
              </a:ext>
            </a:extLst>
          </p:cNvPr>
          <p:cNvSpPr txBox="1"/>
          <p:nvPr/>
        </p:nvSpPr>
        <p:spPr>
          <a:xfrm>
            <a:off x="4128340" y="232708"/>
            <a:ext cx="6395502" cy="646331"/>
          </a:xfrm>
          <a:prstGeom prst="rect">
            <a:avLst/>
          </a:prstGeom>
          <a:noFill/>
        </p:spPr>
        <p:txBody>
          <a:bodyPr wrap="square" rtlCol="0">
            <a:spAutoFit/>
          </a:bodyPr>
          <a:lstStyle/>
          <a:p>
            <a:r>
              <a:rPr lang="en-US" b="1" dirty="0" err="1">
                <a:solidFill>
                  <a:schemeClr val="tx1">
                    <a:lumMod val="50000"/>
                    <a:lumOff val="50000"/>
                  </a:schemeClr>
                </a:solidFill>
                <a:latin typeface="Gadugi" panose="020B0502040204020203" pitchFamily="34" charset="0"/>
                <a:ea typeface="Gadugi" panose="020B0502040204020203" pitchFamily="34" charset="0"/>
              </a:rPr>
              <a:t>Isha</a:t>
            </a:r>
            <a:r>
              <a:rPr lang="en-US" b="1" dirty="0">
                <a:solidFill>
                  <a:schemeClr val="tx1">
                    <a:lumMod val="50000"/>
                    <a:lumOff val="50000"/>
                  </a:schemeClr>
                </a:solidFill>
                <a:latin typeface="Gadugi" panose="020B0502040204020203" pitchFamily="34" charset="0"/>
                <a:ea typeface="Gadugi" panose="020B0502040204020203" pitchFamily="34" charset="0"/>
              </a:rPr>
              <a:t> Throw – 100% Cotton jacquard throw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2950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0DDCBE27-CF45-48FE-8614-005463852675}"/>
              </a:ext>
            </a:extLst>
          </p:cNvPr>
          <p:cNvSpPr txBox="1"/>
          <p:nvPr/>
        </p:nvSpPr>
        <p:spPr>
          <a:xfrm>
            <a:off x="4528335" y="6239781"/>
            <a:ext cx="6097712" cy="369332"/>
          </a:xfrm>
          <a:prstGeom prst="rect">
            <a:avLst/>
          </a:prstGeom>
          <a:noFill/>
        </p:spPr>
        <p:txBody>
          <a:bodyPr wrap="square">
            <a:spAutoFit/>
          </a:bodyPr>
          <a:lstStyle/>
          <a:p>
            <a:r>
              <a:rPr lang="en-IN" dirty="0"/>
              <a:t>https://homevedaa.com/product/2887/</a:t>
            </a:r>
          </a:p>
        </p:txBody>
      </p:sp>
    </p:spTree>
    <p:extLst>
      <p:ext uri="{BB962C8B-B14F-4D97-AF65-F5344CB8AC3E}">
        <p14:creationId xmlns:p14="http://schemas.microsoft.com/office/powerpoint/2010/main" val="3621289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B2BD7D72-55B4-4166-9E4A-A9EE9B6908A2}"/>
              </a:ext>
            </a:extLst>
          </p:cNvPr>
          <p:cNvPicPr>
            <a:picLocks noChangeAspect="1"/>
          </p:cNvPicPr>
          <p:nvPr/>
        </p:nvPicPr>
        <p:blipFill rotWithShape="1">
          <a:blip r:embed="rId7">
            <a:extLst>
              <a:ext uri="{28A0092B-C50C-407E-A947-70E740481C1C}">
                <a14:useLocalDpi xmlns:a14="http://schemas.microsoft.com/office/drawing/2010/main" val="0"/>
              </a:ext>
            </a:extLst>
          </a:blip>
          <a:srcRect l="10417" b="3118"/>
          <a:stretch/>
        </p:blipFill>
        <p:spPr>
          <a:xfrm>
            <a:off x="6995630" y="1003157"/>
            <a:ext cx="3984427" cy="4851686"/>
          </a:xfrm>
          <a:prstGeom prst="rect">
            <a:avLst/>
          </a:prstGeom>
        </p:spPr>
      </p:pic>
      <p:pic>
        <p:nvPicPr>
          <p:cNvPr id="8" name="Picture 7">
            <a:extLst>
              <a:ext uri="{FF2B5EF4-FFF2-40B4-BE49-F238E27FC236}">
                <a16:creationId xmlns:a16="http://schemas.microsoft.com/office/drawing/2014/main" id="{03404F15-1BED-4A9D-BDD5-50AD25E8DFD1}"/>
              </a:ext>
            </a:extLst>
          </p:cNvPr>
          <p:cNvPicPr>
            <a:picLocks noChangeAspect="1"/>
          </p:cNvPicPr>
          <p:nvPr/>
        </p:nvPicPr>
        <p:blipFill rotWithShape="1">
          <a:blip r:embed="rId8">
            <a:extLst>
              <a:ext uri="{28A0092B-C50C-407E-A947-70E740481C1C}">
                <a14:useLocalDpi xmlns:a14="http://schemas.microsoft.com/office/drawing/2010/main" val="0"/>
              </a:ext>
            </a:extLst>
          </a:blip>
          <a:srcRect t="8137" r="894"/>
          <a:stretch/>
        </p:blipFill>
        <p:spPr>
          <a:xfrm>
            <a:off x="2671527" y="696353"/>
            <a:ext cx="3981122" cy="5536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6827535-821F-41D2-B1CC-E77A31887EE6}"/>
              </a:ext>
            </a:extLst>
          </p:cNvPr>
          <p:cNvSpPr txBox="1"/>
          <p:nvPr/>
        </p:nvSpPr>
        <p:spPr>
          <a:xfrm>
            <a:off x="4128340" y="232708"/>
            <a:ext cx="6395502"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Palash Throw – 100% Cotton jacquard throw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2950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2" name="TextBox 11">
            <a:extLst>
              <a:ext uri="{FF2B5EF4-FFF2-40B4-BE49-F238E27FC236}">
                <a16:creationId xmlns:a16="http://schemas.microsoft.com/office/drawing/2014/main" id="{9B1A2F9D-0198-4A88-B9A9-E15D4BA5107B}"/>
              </a:ext>
            </a:extLst>
          </p:cNvPr>
          <p:cNvSpPr txBox="1"/>
          <p:nvPr/>
        </p:nvSpPr>
        <p:spPr>
          <a:xfrm>
            <a:off x="4277235" y="6326839"/>
            <a:ext cx="6097712" cy="369332"/>
          </a:xfrm>
          <a:prstGeom prst="rect">
            <a:avLst/>
          </a:prstGeom>
          <a:noFill/>
        </p:spPr>
        <p:txBody>
          <a:bodyPr wrap="square">
            <a:spAutoFit/>
          </a:bodyPr>
          <a:lstStyle/>
          <a:p>
            <a:r>
              <a:rPr lang="en-IN" dirty="0"/>
              <a:t>https://homevedaa.com/product/palash-cotton-throw/</a:t>
            </a:r>
          </a:p>
        </p:txBody>
      </p:sp>
    </p:spTree>
    <p:extLst>
      <p:ext uri="{BB962C8B-B14F-4D97-AF65-F5344CB8AC3E}">
        <p14:creationId xmlns:p14="http://schemas.microsoft.com/office/powerpoint/2010/main" val="254771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F0E1B16F-04C1-4160-92CE-BDB34FFE6F51}"/>
              </a:ext>
            </a:extLst>
          </p:cNvPr>
          <p:cNvPicPr>
            <a:picLocks noChangeAspect="1"/>
          </p:cNvPicPr>
          <p:nvPr/>
        </p:nvPicPr>
        <p:blipFill rotWithShape="1">
          <a:blip r:embed="rId7">
            <a:extLst>
              <a:ext uri="{28A0092B-C50C-407E-A947-70E740481C1C}">
                <a14:useLocalDpi xmlns:a14="http://schemas.microsoft.com/office/drawing/2010/main" val="0"/>
              </a:ext>
            </a:extLst>
          </a:blip>
          <a:srcRect r="4301" b="5808"/>
          <a:stretch/>
        </p:blipFill>
        <p:spPr>
          <a:xfrm>
            <a:off x="1865566" y="949616"/>
            <a:ext cx="6038879" cy="5029648"/>
          </a:xfrm>
          <a:prstGeom prst="rect">
            <a:avLst/>
          </a:prstGeom>
        </p:spPr>
      </p:pic>
      <p:pic>
        <p:nvPicPr>
          <p:cNvPr id="5" name="Picture 4">
            <a:extLst>
              <a:ext uri="{FF2B5EF4-FFF2-40B4-BE49-F238E27FC236}">
                <a16:creationId xmlns:a16="http://schemas.microsoft.com/office/drawing/2014/main" id="{EE490A09-1B0D-4159-819B-86B3A9362E37}"/>
              </a:ext>
            </a:extLst>
          </p:cNvPr>
          <p:cNvPicPr>
            <a:picLocks noChangeAspect="1"/>
          </p:cNvPicPr>
          <p:nvPr/>
        </p:nvPicPr>
        <p:blipFill rotWithShape="1">
          <a:blip r:embed="rId8">
            <a:extLst>
              <a:ext uri="{28A0092B-C50C-407E-A947-70E740481C1C}">
                <a14:useLocalDpi xmlns:a14="http://schemas.microsoft.com/office/drawing/2010/main" val="0"/>
              </a:ext>
            </a:extLst>
          </a:blip>
          <a:srcRect t="8279" r="458"/>
          <a:stretch/>
        </p:blipFill>
        <p:spPr>
          <a:xfrm>
            <a:off x="7455668" y="1500572"/>
            <a:ext cx="4180980" cy="3603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9F46B552-62A3-44E6-A884-66EE6A4F59D4}"/>
              </a:ext>
            </a:extLst>
          </p:cNvPr>
          <p:cNvSpPr txBox="1"/>
          <p:nvPr/>
        </p:nvSpPr>
        <p:spPr>
          <a:xfrm>
            <a:off x="3804014" y="138818"/>
            <a:ext cx="5837603" cy="923330"/>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Sidra Throw – hand made crochet throw – INR 3950 </a:t>
            </a:r>
          </a:p>
          <a:p>
            <a:r>
              <a:rPr lang="en-US" b="1" dirty="0">
                <a:solidFill>
                  <a:schemeClr val="bg2">
                    <a:lumMod val="50000"/>
                  </a:schemeClr>
                </a:solidFill>
                <a:latin typeface="Gadugi" panose="020B0502040204020203" pitchFamily="34" charset="0"/>
                <a:ea typeface="Gadugi" panose="020B0502040204020203" pitchFamily="34" charset="0"/>
              </a:rPr>
              <a:t>Exclusive – A Team </a:t>
            </a:r>
            <a:r>
              <a:rPr lang="en-US" b="1" dirty="0" err="1">
                <a:solidFill>
                  <a:schemeClr val="bg2">
                    <a:lumMod val="50000"/>
                  </a:schemeClr>
                </a:solidFill>
                <a:latin typeface="Gadugi" panose="020B0502040204020203" pitchFamily="34" charset="0"/>
                <a:ea typeface="Gadugi" panose="020B0502040204020203" pitchFamily="34" charset="0"/>
              </a:rPr>
              <a:t>Vedhika</a:t>
            </a:r>
            <a:r>
              <a:rPr lang="en-US" b="1" dirty="0">
                <a:solidFill>
                  <a:schemeClr val="bg2">
                    <a:lumMod val="50000"/>
                  </a:schemeClr>
                </a:solidFill>
                <a:latin typeface="Gadugi" panose="020B0502040204020203" pitchFamily="34" charset="0"/>
                <a:ea typeface="Gadugi" panose="020B0502040204020203" pitchFamily="34" charset="0"/>
              </a:rPr>
              <a:t> Initiative ! </a:t>
            </a:r>
          </a:p>
          <a:p>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sp>
        <p:nvSpPr>
          <p:cNvPr id="12" name="TextBox 11">
            <a:extLst>
              <a:ext uri="{FF2B5EF4-FFF2-40B4-BE49-F238E27FC236}">
                <a16:creationId xmlns:a16="http://schemas.microsoft.com/office/drawing/2014/main" id="{9FD84E3F-D48A-44CF-B36C-B74F8ED44E84}"/>
              </a:ext>
            </a:extLst>
          </p:cNvPr>
          <p:cNvSpPr txBox="1"/>
          <p:nvPr/>
        </p:nvSpPr>
        <p:spPr>
          <a:xfrm>
            <a:off x="4086546" y="6127093"/>
            <a:ext cx="6097712" cy="369332"/>
          </a:xfrm>
          <a:prstGeom prst="rect">
            <a:avLst/>
          </a:prstGeom>
          <a:noFill/>
        </p:spPr>
        <p:txBody>
          <a:bodyPr wrap="square">
            <a:spAutoFit/>
          </a:bodyPr>
          <a:lstStyle/>
          <a:p>
            <a:r>
              <a:rPr lang="en-IN" dirty="0"/>
              <a:t>https://homevedaa.com/product/sidra-crochet-throw/</a:t>
            </a:r>
          </a:p>
        </p:txBody>
      </p:sp>
    </p:spTree>
    <p:extLst>
      <p:ext uri="{BB962C8B-B14F-4D97-AF65-F5344CB8AC3E}">
        <p14:creationId xmlns:p14="http://schemas.microsoft.com/office/powerpoint/2010/main" val="3833749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60C4FB51-6070-4597-929A-4EE566DC29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2784" y="718820"/>
            <a:ext cx="5420360" cy="54203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F55CB873-B12C-4712-9CA5-C4CB467B6513}"/>
              </a:ext>
            </a:extLst>
          </p:cNvPr>
          <p:cNvSpPr txBox="1"/>
          <p:nvPr/>
        </p:nvSpPr>
        <p:spPr>
          <a:xfrm>
            <a:off x="2619019" y="232708"/>
            <a:ext cx="9564531"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Garden Cushion Cover – 100% Cotton, printed with hand embroidery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E9EFCED7-DEEF-4111-8122-A3CB86A19413}"/>
              </a:ext>
            </a:extLst>
          </p:cNvPr>
          <p:cNvSpPr txBox="1"/>
          <p:nvPr/>
        </p:nvSpPr>
        <p:spPr>
          <a:xfrm>
            <a:off x="4045449" y="6255960"/>
            <a:ext cx="6097712" cy="369332"/>
          </a:xfrm>
          <a:prstGeom prst="rect">
            <a:avLst/>
          </a:prstGeom>
          <a:noFill/>
        </p:spPr>
        <p:txBody>
          <a:bodyPr wrap="square">
            <a:spAutoFit/>
          </a:bodyPr>
          <a:lstStyle/>
          <a:p>
            <a:r>
              <a:rPr lang="en-IN" dirty="0"/>
              <a:t>https://homevedaa.com/product/garden-cushion-cover/</a:t>
            </a:r>
          </a:p>
        </p:txBody>
      </p:sp>
    </p:spTree>
    <p:extLst>
      <p:ext uri="{BB962C8B-B14F-4D97-AF65-F5344CB8AC3E}">
        <p14:creationId xmlns:p14="http://schemas.microsoft.com/office/powerpoint/2010/main" val="1935421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50960277-7EE1-40BC-819B-E12BC2A1171E}"/>
              </a:ext>
            </a:extLst>
          </p:cNvPr>
          <p:cNvPicPr>
            <a:picLocks noChangeAspect="1"/>
          </p:cNvPicPr>
          <p:nvPr/>
        </p:nvPicPr>
        <p:blipFill rotWithShape="1">
          <a:blip r:embed="rId7">
            <a:extLst>
              <a:ext uri="{28A0092B-C50C-407E-A947-70E740481C1C}">
                <a14:useLocalDpi xmlns:a14="http://schemas.microsoft.com/office/drawing/2010/main" val="0"/>
              </a:ext>
            </a:extLst>
          </a:blip>
          <a:srcRect l="3473" b="24354"/>
          <a:stretch/>
        </p:blipFill>
        <p:spPr>
          <a:xfrm>
            <a:off x="3231482" y="784994"/>
            <a:ext cx="6414078" cy="5026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A2CF54E0-8DEF-4ED7-B0D3-FE82D1C8CAF0}"/>
              </a:ext>
            </a:extLst>
          </p:cNvPr>
          <p:cNvSpPr txBox="1"/>
          <p:nvPr/>
        </p:nvSpPr>
        <p:spPr>
          <a:xfrm>
            <a:off x="3060148" y="197827"/>
            <a:ext cx="7977402"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Geo Me Up Cushion Cover – 100% Cotton jacquard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550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77B56976-1518-42CE-94BE-A6F3FC11453E}"/>
              </a:ext>
            </a:extLst>
          </p:cNvPr>
          <p:cNvSpPr txBox="1"/>
          <p:nvPr/>
        </p:nvSpPr>
        <p:spPr>
          <a:xfrm>
            <a:off x="3547848" y="6160670"/>
            <a:ext cx="6097712" cy="369332"/>
          </a:xfrm>
          <a:prstGeom prst="rect">
            <a:avLst/>
          </a:prstGeom>
          <a:noFill/>
        </p:spPr>
        <p:txBody>
          <a:bodyPr wrap="square">
            <a:spAutoFit/>
          </a:bodyPr>
          <a:lstStyle/>
          <a:p>
            <a:r>
              <a:rPr lang="en-IN" dirty="0"/>
              <a:t>https://homevedaa.com/product/geo-me-up-cushion-cover/</a:t>
            </a:r>
          </a:p>
        </p:txBody>
      </p:sp>
    </p:spTree>
    <p:extLst>
      <p:ext uri="{BB962C8B-B14F-4D97-AF65-F5344CB8AC3E}">
        <p14:creationId xmlns:p14="http://schemas.microsoft.com/office/powerpoint/2010/main" val="2482610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CA06BF32-6693-47E0-912B-49A193687913}"/>
              </a:ext>
            </a:extLst>
          </p:cNvPr>
          <p:cNvPicPr>
            <a:picLocks noChangeAspect="1"/>
          </p:cNvPicPr>
          <p:nvPr/>
        </p:nvPicPr>
        <p:blipFill rotWithShape="1">
          <a:blip r:embed="rId7">
            <a:extLst>
              <a:ext uri="{28A0092B-C50C-407E-A947-70E740481C1C}">
                <a14:useLocalDpi xmlns:a14="http://schemas.microsoft.com/office/drawing/2010/main" val="0"/>
              </a:ext>
            </a:extLst>
          </a:blip>
          <a:srcRect l="-1" t="9926" r="9470" b="3551"/>
          <a:stretch/>
        </p:blipFill>
        <p:spPr>
          <a:xfrm>
            <a:off x="1992882" y="793077"/>
            <a:ext cx="5782159" cy="5526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B4F1051-BFBC-46A6-B462-8B8BFFA90B20}"/>
              </a:ext>
            </a:extLst>
          </p:cNvPr>
          <p:cNvSpPr txBox="1"/>
          <p:nvPr/>
        </p:nvSpPr>
        <p:spPr>
          <a:xfrm>
            <a:off x="1748482" y="208101"/>
            <a:ext cx="9840406"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Kantha Cushion Cover – cotton jacquard with subtle kantha work in orange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650 </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8D670CC5-2D3E-4608-9B0D-F12283F68880}"/>
              </a:ext>
            </a:extLst>
          </p:cNvPr>
          <p:cNvSpPr txBox="1"/>
          <p:nvPr/>
        </p:nvSpPr>
        <p:spPr>
          <a:xfrm>
            <a:off x="6233845" y="5506898"/>
            <a:ext cx="6097712" cy="1200329"/>
          </a:xfrm>
          <a:prstGeom prst="rect">
            <a:avLst/>
          </a:prstGeom>
          <a:noFill/>
        </p:spPr>
        <p:txBody>
          <a:bodyPr wrap="square">
            <a:spAutoFit/>
          </a:bodyPr>
          <a:lstStyle/>
          <a:p>
            <a:r>
              <a:rPr lang="en-IN" dirty="0"/>
              <a:t>https://homevedaa.com/product/kantha-cushion-cover-description-a-vibrant-cushion-cover-with-yarns-in-orange-highlighting-the-ivory-and-grey-background-its-slubby-yet-soft-feel-is-perfect-to-just-plop-on-with-your-favorite-boo/</a:t>
            </a:r>
          </a:p>
        </p:txBody>
      </p:sp>
      <p:pic>
        <p:nvPicPr>
          <p:cNvPr id="12" name="Picture 11">
            <a:extLst>
              <a:ext uri="{FF2B5EF4-FFF2-40B4-BE49-F238E27FC236}">
                <a16:creationId xmlns:a16="http://schemas.microsoft.com/office/drawing/2014/main" id="{E76C469B-CEAE-4172-83A8-936FEBD7D016}"/>
              </a:ext>
            </a:extLst>
          </p:cNvPr>
          <p:cNvPicPr>
            <a:picLocks noChangeAspect="1"/>
          </p:cNvPicPr>
          <p:nvPr/>
        </p:nvPicPr>
        <p:blipFill rotWithShape="1">
          <a:blip r:embed="rId7">
            <a:extLst>
              <a:ext uri="{28A0092B-C50C-407E-A947-70E740481C1C}">
                <a14:useLocalDpi xmlns:a14="http://schemas.microsoft.com/office/drawing/2010/main" val="0"/>
              </a:ext>
            </a:extLst>
          </a:blip>
          <a:srcRect l="48988" t="55371" r="23477" b="24470"/>
          <a:stretch/>
        </p:blipFill>
        <p:spPr>
          <a:xfrm>
            <a:off x="7510487" y="1623781"/>
            <a:ext cx="4166099" cy="3050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203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8" name="TextBox 7">
            <a:extLst>
              <a:ext uri="{FF2B5EF4-FFF2-40B4-BE49-F238E27FC236}">
                <a16:creationId xmlns:a16="http://schemas.microsoft.com/office/drawing/2014/main" id="{FF428162-DC61-40F8-881E-792563FC10A8}"/>
              </a:ext>
            </a:extLst>
          </p:cNvPr>
          <p:cNvSpPr txBox="1"/>
          <p:nvPr/>
        </p:nvSpPr>
        <p:spPr>
          <a:xfrm>
            <a:off x="1986727" y="232708"/>
            <a:ext cx="9885150" cy="923330"/>
          </a:xfrm>
          <a:prstGeom prst="rect">
            <a:avLst/>
          </a:prstGeom>
          <a:noFill/>
        </p:spPr>
        <p:txBody>
          <a:bodyPr wrap="square" rtlCol="0">
            <a:spAutoFit/>
          </a:bodyPr>
          <a:lstStyle/>
          <a:p>
            <a:r>
              <a:rPr lang="en-US" b="1" dirty="0" err="1">
                <a:solidFill>
                  <a:schemeClr val="bg2">
                    <a:lumMod val="50000"/>
                  </a:schemeClr>
                </a:solidFill>
                <a:latin typeface="Gadugi" panose="020B0502040204020203" pitchFamily="34" charset="0"/>
                <a:ea typeface="Gadugi" panose="020B0502040204020203" pitchFamily="34" charset="0"/>
              </a:rPr>
              <a:t>Parissa</a:t>
            </a:r>
            <a:r>
              <a:rPr lang="en-US" b="1" dirty="0">
                <a:solidFill>
                  <a:schemeClr val="bg2">
                    <a:lumMod val="50000"/>
                  </a:schemeClr>
                </a:solidFill>
                <a:latin typeface="Gadugi" panose="020B0502040204020203" pitchFamily="34" charset="0"/>
                <a:ea typeface="Gadugi" panose="020B0502040204020203" pitchFamily="34" charset="0"/>
              </a:rPr>
              <a:t> Platter - pure brass platter with etching allover adorned with a gold agate stone - INR 2750   . Currently on promotion for </a:t>
            </a:r>
            <a:r>
              <a:rPr lang="en-US" b="1" dirty="0" err="1">
                <a:solidFill>
                  <a:schemeClr val="bg2">
                    <a:lumMod val="50000"/>
                  </a:schemeClr>
                </a:solidFill>
                <a:latin typeface="Gadugi" panose="020B0502040204020203" pitchFamily="34" charset="0"/>
                <a:ea typeface="Gadugi" panose="020B0502040204020203" pitchFamily="34" charset="0"/>
              </a:rPr>
              <a:t>Inr</a:t>
            </a:r>
            <a:r>
              <a:rPr lang="en-US" b="1" dirty="0">
                <a:solidFill>
                  <a:schemeClr val="bg2">
                    <a:lumMod val="50000"/>
                  </a:schemeClr>
                </a:solidFill>
                <a:latin typeface="Gadugi" panose="020B0502040204020203" pitchFamily="34" charset="0"/>
                <a:ea typeface="Gadugi" panose="020B0502040204020203" pitchFamily="34" charset="0"/>
              </a:rPr>
              <a:t> 1925 only ! </a:t>
            </a:r>
          </a:p>
          <a:p>
            <a:endParaRPr lang="en-US" sz="1800" b="1" kern="1200" dirty="0">
              <a:solidFill>
                <a:schemeClr val="bg2">
                  <a:lumMod val="50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A42C3396-4CA1-40A4-89A7-4613DF0E4730}"/>
              </a:ext>
            </a:extLst>
          </p:cNvPr>
          <p:cNvPicPr>
            <a:picLocks noChangeAspect="1"/>
          </p:cNvPicPr>
          <p:nvPr/>
        </p:nvPicPr>
        <p:blipFill rotWithShape="1">
          <a:blip r:embed="rId7">
            <a:extLst>
              <a:ext uri="{28A0092B-C50C-407E-A947-70E740481C1C}">
                <a14:useLocalDpi xmlns:a14="http://schemas.microsoft.com/office/drawing/2010/main" val="0"/>
              </a:ext>
            </a:extLst>
          </a:blip>
          <a:srcRect t="10222" r="537" b="3552"/>
          <a:stretch/>
        </p:blipFill>
        <p:spPr>
          <a:xfrm>
            <a:off x="3365415" y="1119456"/>
            <a:ext cx="5912509" cy="5125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D7D221E-E81F-4C54-8491-51B16755EDA5}"/>
              </a:ext>
            </a:extLst>
          </p:cNvPr>
          <p:cNvSpPr txBox="1"/>
          <p:nvPr/>
        </p:nvSpPr>
        <p:spPr>
          <a:xfrm>
            <a:off x="3880446" y="6429774"/>
            <a:ext cx="6097712" cy="369332"/>
          </a:xfrm>
          <a:prstGeom prst="rect">
            <a:avLst/>
          </a:prstGeom>
          <a:noFill/>
        </p:spPr>
        <p:txBody>
          <a:bodyPr wrap="square">
            <a:spAutoFit/>
          </a:bodyPr>
          <a:lstStyle/>
          <a:p>
            <a:r>
              <a:rPr lang="en-IN" dirty="0"/>
              <a:t>https://homevedaa.com/product/parissa-platter/</a:t>
            </a:r>
          </a:p>
        </p:txBody>
      </p:sp>
      <p:cxnSp>
        <p:nvCxnSpPr>
          <p:cNvPr id="3" name="Straight Connector 2">
            <a:extLst>
              <a:ext uri="{FF2B5EF4-FFF2-40B4-BE49-F238E27FC236}">
                <a16:creationId xmlns:a16="http://schemas.microsoft.com/office/drawing/2014/main" id="{1351FDE3-5533-4EA2-A0BD-3930D7F8FE73}"/>
              </a:ext>
            </a:extLst>
          </p:cNvPr>
          <p:cNvCxnSpPr/>
          <p:nvPr/>
        </p:nvCxnSpPr>
        <p:spPr>
          <a:xfrm flipV="1">
            <a:off x="2013735" y="544530"/>
            <a:ext cx="1160980" cy="32164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289450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8" name="Picture 7">
            <a:extLst>
              <a:ext uri="{FF2B5EF4-FFF2-40B4-BE49-F238E27FC236}">
                <a16:creationId xmlns:a16="http://schemas.microsoft.com/office/drawing/2014/main" id="{20CA372D-C71E-4687-96D5-31204308F57E}"/>
              </a:ext>
            </a:extLst>
          </p:cNvPr>
          <p:cNvPicPr>
            <a:picLocks noChangeAspect="1"/>
          </p:cNvPicPr>
          <p:nvPr/>
        </p:nvPicPr>
        <p:blipFill rotWithShape="1">
          <a:blip r:embed="rId7">
            <a:extLst>
              <a:ext uri="{28A0092B-C50C-407E-A947-70E740481C1C}">
                <a14:useLocalDpi xmlns:a14="http://schemas.microsoft.com/office/drawing/2010/main" val="0"/>
              </a:ext>
            </a:extLst>
          </a:blip>
          <a:srcRect t="9926" r="8131" b="3551"/>
          <a:stretch/>
        </p:blipFill>
        <p:spPr>
          <a:xfrm>
            <a:off x="1927121" y="840655"/>
            <a:ext cx="5496518" cy="5176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198FFA42-9D7F-4F4A-86A9-D59DACAA2560}"/>
              </a:ext>
            </a:extLst>
          </p:cNvPr>
          <p:cNvSpPr txBox="1"/>
          <p:nvPr/>
        </p:nvSpPr>
        <p:spPr>
          <a:xfrm>
            <a:off x="3768744" y="314440"/>
            <a:ext cx="6395502"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Orange </a:t>
            </a:r>
            <a:r>
              <a:rPr lang="en-US" b="1" dirty="0" err="1">
                <a:solidFill>
                  <a:schemeClr val="tx1">
                    <a:lumMod val="50000"/>
                    <a:lumOff val="50000"/>
                  </a:schemeClr>
                </a:solidFill>
                <a:latin typeface="Gadugi" panose="020B0502040204020203" pitchFamily="34" charset="0"/>
                <a:ea typeface="Gadugi" panose="020B0502040204020203" pitchFamily="34" charset="0"/>
              </a:rPr>
              <a:t>Slub</a:t>
            </a:r>
            <a:r>
              <a:rPr lang="en-US" b="1" dirty="0">
                <a:solidFill>
                  <a:schemeClr val="tx1">
                    <a:lumMod val="50000"/>
                    <a:lumOff val="50000"/>
                  </a:schemeClr>
                </a:solidFill>
                <a:latin typeface="Gadugi" panose="020B0502040204020203" pitchFamily="34" charset="0"/>
                <a:ea typeface="Gadugi" panose="020B0502040204020203" pitchFamily="34" charset="0"/>
              </a:rPr>
              <a:t> cushion cover 100% cotton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550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pic>
        <p:nvPicPr>
          <p:cNvPr id="11" name="Picture 10">
            <a:extLst>
              <a:ext uri="{FF2B5EF4-FFF2-40B4-BE49-F238E27FC236}">
                <a16:creationId xmlns:a16="http://schemas.microsoft.com/office/drawing/2014/main" id="{5F4C04F2-3B2C-4B87-BFF1-ED040A0384B1}"/>
              </a:ext>
            </a:extLst>
          </p:cNvPr>
          <p:cNvPicPr>
            <a:picLocks noChangeAspect="1"/>
          </p:cNvPicPr>
          <p:nvPr/>
        </p:nvPicPr>
        <p:blipFill rotWithShape="1">
          <a:blip r:embed="rId7">
            <a:extLst>
              <a:ext uri="{28A0092B-C50C-407E-A947-70E740481C1C}">
                <a14:useLocalDpi xmlns:a14="http://schemas.microsoft.com/office/drawing/2010/main" val="0"/>
              </a:ext>
            </a:extLst>
          </a:blip>
          <a:srcRect l="31189" t="33102" r="34019" b="37781"/>
          <a:stretch/>
        </p:blipFill>
        <p:spPr>
          <a:xfrm>
            <a:off x="7245720" y="2491094"/>
            <a:ext cx="3736634" cy="3127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BB903776-6B34-4090-9ED9-4754EE14B203}"/>
              </a:ext>
            </a:extLst>
          </p:cNvPr>
          <p:cNvSpPr txBox="1"/>
          <p:nvPr/>
        </p:nvSpPr>
        <p:spPr>
          <a:xfrm>
            <a:off x="3644757" y="6174227"/>
            <a:ext cx="6097712" cy="369332"/>
          </a:xfrm>
          <a:prstGeom prst="rect">
            <a:avLst/>
          </a:prstGeom>
          <a:noFill/>
        </p:spPr>
        <p:txBody>
          <a:bodyPr wrap="square">
            <a:spAutoFit/>
          </a:bodyPr>
          <a:lstStyle/>
          <a:p>
            <a:r>
              <a:rPr lang="en-IN" dirty="0"/>
              <a:t>https://homevedaa.com/product/orange-slub-cushion-cover/</a:t>
            </a:r>
          </a:p>
        </p:txBody>
      </p:sp>
    </p:spTree>
    <p:extLst>
      <p:ext uri="{BB962C8B-B14F-4D97-AF65-F5344CB8AC3E}">
        <p14:creationId xmlns:p14="http://schemas.microsoft.com/office/powerpoint/2010/main" val="2243906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0AE5B163-C400-4725-AABB-37B4394D01E3}"/>
              </a:ext>
            </a:extLst>
          </p:cNvPr>
          <p:cNvPicPr>
            <a:picLocks noChangeAspect="1"/>
          </p:cNvPicPr>
          <p:nvPr/>
        </p:nvPicPr>
        <p:blipFill rotWithShape="1">
          <a:blip r:embed="rId7">
            <a:extLst>
              <a:ext uri="{28A0092B-C50C-407E-A947-70E740481C1C}">
                <a14:useLocalDpi xmlns:a14="http://schemas.microsoft.com/office/drawing/2010/main" val="0"/>
              </a:ext>
            </a:extLst>
          </a:blip>
          <a:srcRect b="4289"/>
          <a:stretch/>
        </p:blipFill>
        <p:spPr>
          <a:xfrm>
            <a:off x="6603802" y="1318700"/>
            <a:ext cx="4129598" cy="4507056"/>
          </a:xfrm>
          <a:prstGeom prst="rect">
            <a:avLst/>
          </a:prstGeom>
        </p:spPr>
      </p:pic>
      <p:pic>
        <p:nvPicPr>
          <p:cNvPr id="8" name="Picture 7">
            <a:extLst>
              <a:ext uri="{FF2B5EF4-FFF2-40B4-BE49-F238E27FC236}">
                <a16:creationId xmlns:a16="http://schemas.microsoft.com/office/drawing/2014/main" id="{E67F89B0-D91F-42B2-840A-C461D926ACA6}"/>
              </a:ext>
            </a:extLst>
          </p:cNvPr>
          <p:cNvPicPr>
            <a:picLocks noChangeAspect="1"/>
          </p:cNvPicPr>
          <p:nvPr/>
        </p:nvPicPr>
        <p:blipFill rotWithShape="1">
          <a:blip r:embed="rId8">
            <a:extLst>
              <a:ext uri="{28A0092B-C50C-407E-A947-70E740481C1C}">
                <a14:useLocalDpi xmlns:a14="http://schemas.microsoft.com/office/drawing/2010/main" val="0"/>
              </a:ext>
            </a:extLst>
          </a:blip>
          <a:srcRect l="4813" t="1195" r="7130" b="9538"/>
          <a:stretch/>
        </p:blipFill>
        <p:spPr>
          <a:xfrm>
            <a:off x="1646640" y="689784"/>
            <a:ext cx="4667280" cy="5720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ACED3EF4-DD4F-4401-B975-F32C36BBB26A}"/>
              </a:ext>
            </a:extLst>
          </p:cNvPr>
          <p:cNvSpPr txBox="1"/>
          <p:nvPr/>
        </p:nvSpPr>
        <p:spPr>
          <a:xfrm>
            <a:off x="2796446" y="220545"/>
            <a:ext cx="8775360"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Sitara Cushion Cover-100% cotton enzyme washed with embroidery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2" name="TextBox 11">
            <a:extLst>
              <a:ext uri="{FF2B5EF4-FFF2-40B4-BE49-F238E27FC236}">
                <a16:creationId xmlns:a16="http://schemas.microsoft.com/office/drawing/2014/main" id="{8E27EF79-5A90-4002-9370-9E53DF5C703E}"/>
              </a:ext>
            </a:extLst>
          </p:cNvPr>
          <p:cNvSpPr txBox="1"/>
          <p:nvPr/>
        </p:nvSpPr>
        <p:spPr>
          <a:xfrm>
            <a:off x="3850240" y="6404542"/>
            <a:ext cx="6097712" cy="369332"/>
          </a:xfrm>
          <a:prstGeom prst="rect">
            <a:avLst/>
          </a:prstGeom>
          <a:noFill/>
        </p:spPr>
        <p:txBody>
          <a:bodyPr wrap="square">
            <a:spAutoFit/>
          </a:bodyPr>
          <a:lstStyle/>
          <a:p>
            <a:r>
              <a:rPr lang="en-IN" dirty="0"/>
              <a:t>https://homevedaa.com/product/sitara-cushion-cover/</a:t>
            </a:r>
          </a:p>
        </p:txBody>
      </p:sp>
    </p:spTree>
    <p:extLst>
      <p:ext uri="{BB962C8B-B14F-4D97-AF65-F5344CB8AC3E}">
        <p14:creationId xmlns:p14="http://schemas.microsoft.com/office/powerpoint/2010/main" val="1164858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825678"/>
            <a:ext cx="6644164" cy="646331"/>
          </a:xfrm>
          <a:prstGeom prst="rect">
            <a:avLst/>
          </a:prstGeom>
          <a:noFill/>
        </p:spPr>
        <p:txBody>
          <a:bodyPr wrap="square" rtlCol="0">
            <a:spAutoFit/>
          </a:bodyPr>
          <a:lstStyle/>
          <a:p>
            <a:r>
              <a:rPr lang="en-GB" sz="3600" spc="300" dirty="0">
                <a:solidFill>
                  <a:srgbClr val="67686C"/>
                </a:solidFill>
                <a:latin typeface="Segoe Print" panose="02000600000000000000" pitchFamily="2" charset="0"/>
              </a:rPr>
              <a:t>Gifting</a:t>
            </a:r>
            <a:r>
              <a:rPr lang="en-GB" sz="3200" spc="300" dirty="0">
                <a:solidFill>
                  <a:srgbClr val="67686C"/>
                </a:solidFill>
                <a:latin typeface="Segoe Print" panose="02000600000000000000" pitchFamily="2" charset="0"/>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481CD410-EA1A-4AE6-915F-F2FCBFE933B5}"/>
              </a:ext>
            </a:extLst>
          </p:cNvPr>
          <p:cNvPicPr>
            <a:picLocks noChangeAspect="1"/>
          </p:cNvPicPr>
          <p:nvPr/>
        </p:nvPicPr>
        <p:blipFill rotWithShape="1">
          <a:blip r:embed="rId7">
            <a:extLst>
              <a:ext uri="{28A0092B-C50C-407E-A947-70E740481C1C}">
                <a14:useLocalDpi xmlns:a14="http://schemas.microsoft.com/office/drawing/2010/main" val="0"/>
              </a:ext>
            </a:extLst>
          </a:blip>
          <a:srcRect t="7125" r="2361" b="13405"/>
          <a:stretch/>
        </p:blipFill>
        <p:spPr>
          <a:xfrm>
            <a:off x="1871721" y="1029097"/>
            <a:ext cx="5897212" cy="4799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8A2D9D7-EBD1-4A48-82B0-17801CB79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7529" y="873511"/>
            <a:ext cx="3825240" cy="3825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B8F7D0C-D239-4177-981A-821084D1FA24}"/>
              </a:ext>
            </a:extLst>
          </p:cNvPr>
          <p:cNvSpPr txBox="1"/>
          <p:nvPr/>
        </p:nvSpPr>
        <p:spPr>
          <a:xfrm>
            <a:off x="2314490" y="314440"/>
            <a:ext cx="9177162" cy="646331"/>
          </a:xfrm>
          <a:prstGeom prst="rect">
            <a:avLst/>
          </a:prstGeom>
          <a:noFill/>
        </p:spPr>
        <p:txBody>
          <a:bodyPr wrap="square" rtlCol="0">
            <a:spAutoFit/>
          </a:bodyPr>
          <a:lstStyle/>
          <a:p>
            <a:r>
              <a:rPr lang="en-US" b="1" dirty="0">
                <a:solidFill>
                  <a:schemeClr val="tx1">
                    <a:lumMod val="50000"/>
                    <a:lumOff val="50000"/>
                  </a:schemeClr>
                </a:solidFill>
                <a:latin typeface="Gadugi" panose="020B0502040204020203" pitchFamily="34" charset="0"/>
                <a:ea typeface="Gadugi" panose="020B0502040204020203" pitchFamily="34" charset="0"/>
              </a:rPr>
              <a:t>Tree Bloom Cushion Cover-100% cotton enzyme washed with embroidery – </a:t>
            </a:r>
            <a:r>
              <a:rPr lang="en-US" b="1" dirty="0" err="1">
                <a:solidFill>
                  <a:schemeClr val="tx1">
                    <a:lumMod val="50000"/>
                    <a:lumOff val="50000"/>
                  </a:schemeClr>
                </a:solidFill>
                <a:latin typeface="Gadugi" panose="020B0502040204020203" pitchFamily="34" charset="0"/>
                <a:ea typeface="Gadugi" panose="020B0502040204020203" pitchFamily="34" charset="0"/>
              </a:rPr>
              <a:t>Inr</a:t>
            </a:r>
            <a:r>
              <a:rPr lang="en-US" b="1" dirty="0">
                <a:solidFill>
                  <a:schemeClr val="tx1">
                    <a:lumMod val="50000"/>
                    <a:lumOff val="50000"/>
                  </a:schemeClr>
                </a:solidFill>
                <a:latin typeface="Gadugi" panose="020B0502040204020203" pitchFamily="34" charset="0"/>
                <a:ea typeface="Gadugi" panose="020B0502040204020203" pitchFamily="34" charset="0"/>
              </a:rPr>
              <a:t> 750</a:t>
            </a:r>
          </a:p>
          <a:p>
            <a:endParaRPr lang="en-US" sz="1800" b="1" kern="1200" dirty="0">
              <a:solidFill>
                <a:schemeClr val="tx1">
                  <a:lumMod val="50000"/>
                  <a:lumOff val="50000"/>
                </a:schemeClr>
              </a:solidFill>
              <a:latin typeface="Gadugi" panose="020B0502040204020203" pitchFamily="34" charset="0"/>
              <a:ea typeface="Gadugi" panose="020B0502040204020203" pitchFamily="34" charset="0"/>
            </a:endParaRPr>
          </a:p>
        </p:txBody>
      </p:sp>
      <p:sp>
        <p:nvSpPr>
          <p:cNvPr id="12" name="TextBox 11">
            <a:extLst>
              <a:ext uri="{FF2B5EF4-FFF2-40B4-BE49-F238E27FC236}">
                <a16:creationId xmlns:a16="http://schemas.microsoft.com/office/drawing/2014/main" id="{7A0457DA-7ED3-4B65-818B-57FA76FDBBEB}"/>
              </a:ext>
            </a:extLst>
          </p:cNvPr>
          <p:cNvSpPr txBox="1"/>
          <p:nvPr/>
        </p:nvSpPr>
        <p:spPr>
          <a:xfrm>
            <a:off x="3490644" y="6179179"/>
            <a:ext cx="6097712" cy="369332"/>
          </a:xfrm>
          <a:prstGeom prst="rect">
            <a:avLst/>
          </a:prstGeom>
          <a:noFill/>
        </p:spPr>
        <p:txBody>
          <a:bodyPr wrap="square">
            <a:spAutoFit/>
          </a:bodyPr>
          <a:lstStyle/>
          <a:p>
            <a:r>
              <a:rPr lang="en-IN" dirty="0"/>
              <a:t>https://homevedaa.com/product/tree-bloom-cushion-cover/</a:t>
            </a:r>
          </a:p>
        </p:txBody>
      </p:sp>
    </p:spTree>
    <p:extLst>
      <p:ext uri="{BB962C8B-B14F-4D97-AF65-F5344CB8AC3E}">
        <p14:creationId xmlns:p14="http://schemas.microsoft.com/office/powerpoint/2010/main" val="1679194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10" name="Picture 9">
            <a:extLst>
              <a:ext uri="{FF2B5EF4-FFF2-40B4-BE49-F238E27FC236}">
                <a16:creationId xmlns:a16="http://schemas.microsoft.com/office/drawing/2014/main" id="{DDA441E0-FEA2-45E1-B5FA-E107E9007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360" y="735154"/>
            <a:ext cx="9897315" cy="5458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C8C6DC3C-69EC-4F92-A725-39C22F0A0E4A}"/>
              </a:ext>
            </a:extLst>
          </p:cNvPr>
          <p:cNvSpPr txBox="1"/>
          <p:nvPr/>
        </p:nvSpPr>
        <p:spPr>
          <a:xfrm>
            <a:off x="6096000" y="6330721"/>
            <a:ext cx="5906560" cy="523220"/>
          </a:xfrm>
          <a:prstGeom prst="rect">
            <a:avLst/>
          </a:prstGeom>
          <a:noFill/>
        </p:spPr>
        <p:txBody>
          <a:bodyPr wrap="square" rtlCol="0">
            <a:spAutoFit/>
          </a:bodyPr>
          <a:lstStyle/>
          <a:p>
            <a:r>
              <a:rPr lang="en-US" sz="2800" b="1" dirty="0">
                <a:solidFill>
                  <a:schemeClr val="accent2">
                    <a:lumMod val="75000"/>
                  </a:schemeClr>
                </a:solidFill>
                <a:latin typeface="Segoe Print" panose="02000600000000000000" pitchFamily="2" charset="0"/>
              </a:rPr>
              <a:t>. . . and it’s a wrap! Thank you </a:t>
            </a:r>
            <a:endParaRPr lang="en-US" sz="2800" b="1" kern="1200" dirty="0">
              <a:solidFill>
                <a:schemeClr val="accent2">
                  <a:lumMod val="75000"/>
                </a:schemeClr>
              </a:solidFill>
              <a:latin typeface="Segoe Print" panose="02000600000000000000" pitchFamily="2" charset="0"/>
            </a:endParaRPr>
          </a:p>
        </p:txBody>
      </p:sp>
    </p:spTree>
    <p:extLst>
      <p:ext uri="{BB962C8B-B14F-4D97-AF65-F5344CB8AC3E}">
        <p14:creationId xmlns:p14="http://schemas.microsoft.com/office/powerpoint/2010/main" val="3810115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695903" y="2931984"/>
            <a:ext cx="6644164" cy="830997"/>
          </a:xfrm>
          <a:prstGeom prst="rect">
            <a:avLst/>
          </a:prstGeom>
          <a:noFill/>
        </p:spPr>
        <p:txBody>
          <a:bodyPr wrap="square" rtlCol="0">
            <a:spAutoFit/>
          </a:bodyPr>
          <a:lstStyle/>
          <a:p>
            <a:r>
              <a:rPr lang="en-GB" sz="4800" b="1" spc="300" dirty="0">
                <a:solidFill>
                  <a:srgbClr val="67686C"/>
                </a:solidFill>
                <a:latin typeface="+mj-lt"/>
              </a:rPr>
              <a:t>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256587" y="232707"/>
            <a:ext cx="1004012" cy="990125"/>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8462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57036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534360" y="242440"/>
                <a:ext cx="72000" cy="6443640"/>
              </a:xfrm>
              <a:prstGeom prst="rect">
                <a:avLst/>
              </a:prstGeom>
            </p:spPr>
          </p:pic>
        </mc:Fallback>
      </mc:AlternateContent>
      <p:pic>
        <p:nvPicPr>
          <p:cNvPr id="3" name="Picture 2">
            <a:extLst>
              <a:ext uri="{FF2B5EF4-FFF2-40B4-BE49-F238E27FC236}">
                <a16:creationId xmlns:a16="http://schemas.microsoft.com/office/drawing/2014/main" id="{0FE9536B-EFDF-4576-8190-21D3B2CFA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402" y="3789639"/>
            <a:ext cx="9357914" cy="2316716"/>
          </a:xfrm>
          <a:prstGeom prst="rect">
            <a:avLst/>
          </a:prstGeom>
        </p:spPr>
      </p:pic>
      <p:sp>
        <p:nvSpPr>
          <p:cNvPr id="5" name="TextBox 4">
            <a:extLst>
              <a:ext uri="{FF2B5EF4-FFF2-40B4-BE49-F238E27FC236}">
                <a16:creationId xmlns:a16="http://schemas.microsoft.com/office/drawing/2014/main" id="{DEAD349B-1BC5-4B30-83FF-6ACCC914CA58}"/>
              </a:ext>
            </a:extLst>
          </p:cNvPr>
          <p:cNvSpPr txBox="1"/>
          <p:nvPr/>
        </p:nvSpPr>
        <p:spPr>
          <a:xfrm>
            <a:off x="2251242" y="1037037"/>
            <a:ext cx="7451558" cy="2862322"/>
          </a:xfrm>
          <a:prstGeom prst="rect">
            <a:avLst/>
          </a:prstGeom>
          <a:noFill/>
        </p:spPr>
        <p:txBody>
          <a:bodyPr wrap="square" rtlCol="0">
            <a:spAutoFit/>
          </a:bodyPr>
          <a:lstStyle/>
          <a:p>
            <a:r>
              <a:rPr lang="en-US" b="1" dirty="0">
                <a:solidFill>
                  <a:schemeClr val="accent4">
                    <a:lumMod val="75000"/>
                  </a:schemeClr>
                </a:solidFill>
                <a:latin typeface="Arial" panose="020B0604020202020204" pitchFamily="34" charset="0"/>
                <a:cs typeface="Arial" panose="020B0604020202020204" pitchFamily="34" charset="0"/>
              </a:rPr>
              <a:t>Reach us at:</a:t>
            </a:r>
          </a:p>
          <a:p>
            <a:endParaRPr lang="en-US" b="1" dirty="0">
              <a:solidFill>
                <a:schemeClr val="accent4">
                  <a:lumMod val="75000"/>
                </a:schemeClr>
              </a:solidFill>
              <a:latin typeface="Arial" panose="020B0604020202020204" pitchFamily="34" charset="0"/>
              <a:cs typeface="Arial" panose="020B0604020202020204" pitchFamily="34" charset="0"/>
            </a:endParaRPr>
          </a:p>
          <a:p>
            <a:r>
              <a:rPr lang="en-US" sz="1800" b="1" kern="1200" dirty="0">
                <a:solidFill>
                  <a:schemeClr val="accent4">
                    <a:lumMod val="75000"/>
                  </a:schemeClr>
                </a:solidFill>
                <a:latin typeface="Arial" panose="020B0604020202020204" pitchFamily="34" charset="0"/>
                <a:cs typeface="Arial" panose="020B0604020202020204" pitchFamily="34" charset="0"/>
              </a:rPr>
              <a:t>Mail : </a:t>
            </a:r>
            <a:r>
              <a:rPr lang="en-US" sz="1800" b="1" kern="1200" dirty="0">
                <a:solidFill>
                  <a:schemeClr val="accent4">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mukta07@homevedaa.com</a:t>
            </a:r>
            <a:endParaRPr lang="en-US" sz="1800" b="1" kern="1200" dirty="0">
              <a:solidFill>
                <a:schemeClr val="accent4">
                  <a:lumMod val="75000"/>
                </a:schemeClr>
              </a:solidFill>
              <a:latin typeface="Arial" panose="020B0604020202020204" pitchFamily="34" charset="0"/>
              <a:cs typeface="Arial" panose="020B0604020202020204" pitchFamily="34" charset="0"/>
            </a:endParaRPr>
          </a:p>
          <a:p>
            <a:endParaRPr lang="en-US" sz="1800" b="1" kern="1200" dirty="0">
              <a:solidFill>
                <a:schemeClr val="accent4">
                  <a:lumMod val="75000"/>
                </a:schemeClr>
              </a:solidFill>
              <a:latin typeface="Arial" panose="020B0604020202020204" pitchFamily="34" charset="0"/>
              <a:cs typeface="Arial" panose="020B0604020202020204" pitchFamily="34" charset="0"/>
            </a:endParaRPr>
          </a:p>
          <a:p>
            <a:r>
              <a:rPr lang="en-US" b="1" dirty="0">
                <a:solidFill>
                  <a:schemeClr val="accent4">
                    <a:lumMod val="75000"/>
                  </a:schemeClr>
                </a:solidFill>
                <a:latin typeface="Arial" panose="020B0604020202020204" pitchFamily="34" charset="0"/>
                <a:cs typeface="Arial" panose="020B0604020202020204" pitchFamily="34" charset="0"/>
              </a:rPr>
              <a:t>Website: www.homevedaa.com</a:t>
            </a:r>
            <a:endParaRPr lang="en-US" sz="1800" b="1" kern="1200" dirty="0">
              <a:solidFill>
                <a:schemeClr val="accent4">
                  <a:lumMod val="75000"/>
                </a:schemeClr>
              </a:solidFill>
              <a:latin typeface="Arial" panose="020B0604020202020204" pitchFamily="34" charset="0"/>
              <a:cs typeface="Arial" panose="020B0604020202020204" pitchFamily="34" charset="0"/>
            </a:endParaRPr>
          </a:p>
          <a:p>
            <a:endParaRPr lang="en-US" sz="1800" b="1" kern="1200" dirty="0">
              <a:solidFill>
                <a:schemeClr val="accent4">
                  <a:lumMod val="75000"/>
                </a:schemeClr>
              </a:solidFill>
              <a:latin typeface="Arial" panose="020B0604020202020204" pitchFamily="34" charset="0"/>
              <a:cs typeface="Arial" panose="020B0604020202020204" pitchFamily="34" charset="0"/>
            </a:endParaRPr>
          </a:p>
          <a:p>
            <a:r>
              <a:rPr lang="en-US" b="1" dirty="0">
                <a:solidFill>
                  <a:schemeClr val="accent4">
                    <a:lumMod val="75000"/>
                  </a:schemeClr>
                </a:solidFill>
                <a:latin typeface="Arial" panose="020B0604020202020204" pitchFamily="34" charset="0"/>
                <a:cs typeface="Arial" panose="020B0604020202020204" pitchFamily="34" charset="0"/>
              </a:rPr>
              <a:t>Phone: +91 9810740623 </a:t>
            </a:r>
          </a:p>
          <a:p>
            <a:endParaRPr lang="en-US" b="1" dirty="0">
              <a:solidFill>
                <a:schemeClr val="accent4">
                  <a:lumMod val="75000"/>
                </a:schemeClr>
              </a:solidFill>
              <a:latin typeface="Arial" panose="020B0604020202020204" pitchFamily="34" charset="0"/>
              <a:cs typeface="Arial" panose="020B0604020202020204" pitchFamily="34" charset="0"/>
            </a:endParaRPr>
          </a:p>
          <a:p>
            <a:r>
              <a:rPr lang="en-US" sz="1800" b="1" kern="1200" dirty="0">
                <a:solidFill>
                  <a:schemeClr val="accent4">
                    <a:lumMod val="75000"/>
                  </a:schemeClr>
                </a:solidFill>
                <a:latin typeface="Arial" panose="020B0604020202020204" pitchFamily="34" charset="0"/>
                <a:cs typeface="Arial" panose="020B0604020202020204" pitchFamily="34" charset="0"/>
              </a:rPr>
              <a:t>Addres</a:t>
            </a:r>
            <a:r>
              <a:rPr lang="en-US" b="1" dirty="0">
                <a:solidFill>
                  <a:schemeClr val="accent4">
                    <a:lumMod val="75000"/>
                  </a:schemeClr>
                </a:solidFill>
                <a:latin typeface="Arial" panose="020B0604020202020204" pitchFamily="34" charset="0"/>
                <a:cs typeface="Arial" panose="020B0604020202020204" pitchFamily="34" charset="0"/>
              </a:rPr>
              <a:t>s: C 12, The Pinnacle, DLF Phase 5, Gurgaon, Haryana 122009, India </a:t>
            </a:r>
            <a:endParaRPr lang="en-US" sz="1800" b="1" kern="1200"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08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pic>
        <p:nvPicPr>
          <p:cNvPr id="3" name="Picture 2">
            <a:extLst>
              <a:ext uri="{FF2B5EF4-FFF2-40B4-BE49-F238E27FC236}">
                <a16:creationId xmlns:a16="http://schemas.microsoft.com/office/drawing/2014/main" id="{F1CEC4E3-0470-4C8D-AA50-28D53A3FC58F}"/>
              </a:ext>
            </a:extLst>
          </p:cNvPr>
          <p:cNvPicPr>
            <a:picLocks noChangeAspect="1"/>
          </p:cNvPicPr>
          <p:nvPr/>
        </p:nvPicPr>
        <p:blipFill rotWithShape="1">
          <a:blip r:embed="rId7">
            <a:extLst>
              <a:ext uri="{28A0092B-C50C-407E-A947-70E740481C1C}">
                <a14:useLocalDpi xmlns:a14="http://schemas.microsoft.com/office/drawing/2010/main" val="0"/>
              </a:ext>
            </a:extLst>
          </a:blip>
          <a:srcRect l="7792" t="3393" r="17223" b="24593"/>
          <a:stretch/>
        </p:blipFill>
        <p:spPr>
          <a:xfrm>
            <a:off x="2696756" y="867167"/>
            <a:ext cx="7832993" cy="4938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B988036B-A9A1-4ECB-9DB2-C52F1AA24AF2}"/>
              </a:ext>
            </a:extLst>
          </p:cNvPr>
          <p:cNvSpPr txBox="1"/>
          <p:nvPr/>
        </p:nvSpPr>
        <p:spPr>
          <a:xfrm>
            <a:off x="4613097" y="314440"/>
            <a:ext cx="4629421" cy="369332"/>
          </a:xfrm>
          <a:prstGeom prst="rect">
            <a:avLst/>
          </a:prstGeom>
          <a:noFill/>
        </p:spPr>
        <p:txBody>
          <a:bodyPr wrap="square" rtlCol="0">
            <a:spAutoFit/>
          </a:bodyPr>
          <a:lstStyle/>
          <a:p>
            <a:r>
              <a:rPr lang="en-US" sz="1800" b="1" kern="1200" dirty="0">
                <a:solidFill>
                  <a:schemeClr val="bg2">
                    <a:lumMod val="50000"/>
                  </a:schemeClr>
                </a:solidFill>
                <a:latin typeface="Gadugi" panose="020B0502040204020203" pitchFamily="34" charset="0"/>
                <a:ea typeface="Gadugi" panose="020B0502040204020203" pitchFamily="34" charset="0"/>
              </a:rPr>
              <a:t>Meadow Wooden Bowl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2350</a:t>
            </a:r>
          </a:p>
        </p:txBody>
      </p:sp>
      <p:sp>
        <p:nvSpPr>
          <p:cNvPr id="10" name="TextBox 9">
            <a:extLst>
              <a:ext uri="{FF2B5EF4-FFF2-40B4-BE49-F238E27FC236}">
                <a16:creationId xmlns:a16="http://schemas.microsoft.com/office/drawing/2014/main" id="{99110B30-73B3-4BD4-8879-118D14A8BEE0}"/>
              </a:ext>
            </a:extLst>
          </p:cNvPr>
          <p:cNvSpPr txBox="1"/>
          <p:nvPr/>
        </p:nvSpPr>
        <p:spPr>
          <a:xfrm>
            <a:off x="3878951" y="6168905"/>
            <a:ext cx="6097712" cy="369332"/>
          </a:xfrm>
          <a:prstGeom prst="rect">
            <a:avLst/>
          </a:prstGeom>
          <a:noFill/>
        </p:spPr>
        <p:txBody>
          <a:bodyPr wrap="square">
            <a:spAutoFit/>
          </a:bodyPr>
          <a:lstStyle/>
          <a:p>
            <a:r>
              <a:rPr lang="en-IN" dirty="0"/>
              <a:t>https://homevedaa.com/product/meadow-wooden-bowl/</a:t>
            </a:r>
          </a:p>
        </p:txBody>
      </p:sp>
    </p:spTree>
    <p:extLst>
      <p:ext uri="{BB962C8B-B14F-4D97-AF65-F5344CB8AC3E}">
        <p14:creationId xmlns:p14="http://schemas.microsoft.com/office/powerpoint/2010/main" val="259950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3ED334-4A0F-4ED3-9FCE-A4E4E2C6224E}"/>
              </a:ext>
            </a:extLst>
          </p:cNvPr>
          <p:cNvSpPr txBox="1"/>
          <p:nvPr/>
        </p:nvSpPr>
        <p:spPr>
          <a:xfrm rot="16200000">
            <a:off x="-2298568" y="2764123"/>
            <a:ext cx="6644164" cy="769441"/>
          </a:xfrm>
          <a:prstGeom prst="rect">
            <a:avLst/>
          </a:prstGeom>
          <a:noFill/>
        </p:spPr>
        <p:txBody>
          <a:bodyPr wrap="square" rtlCol="0">
            <a:spAutoFit/>
          </a:bodyPr>
          <a:lstStyle/>
          <a:p>
            <a:r>
              <a:rPr lang="en-GB" sz="4400" spc="300" dirty="0">
                <a:solidFill>
                  <a:srgbClr val="67686C"/>
                </a:solidFill>
                <a:latin typeface="+mj-lt"/>
              </a:rPr>
              <a:t> </a:t>
            </a:r>
            <a:r>
              <a:rPr lang="en-GB" sz="4400" spc="300" dirty="0">
                <a:solidFill>
                  <a:srgbClr val="67686C"/>
                </a:solidFill>
                <a:latin typeface="Segoe Print" panose="02000600000000000000" pitchFamily="2" charset="0"/>
              </a:rPr>
              <a:t>Gifting  </a:t>
            </a:r>
          </a:p>
        </p:txBody>
      </p:sp>
      <p:pic>
        <p:nvPicPr>
          <p:cNvPr id="4" name="Picture 3">
            <a:extLst>
              <a:ext uri="{FF2B5EF4-FFF2-40B4-BE49-F238E27FC236}">
                <a16:creationId xmlns:a16="http://schemas.microsoft.com/office/drawing/2014/main" id="{1764FE69-95AA-45A7-AA4A-893F34DCB159}"/>
              </a:ext>
            </a:extLst>
          </p:cNvPr>
          <p:cNvPicPr>
            <a:picLocks noChangeAspect="1"/>
          </p:cNvPicPr>
          <p:nvPr/>
        </p:nvPicPr>
        <p:blipFill rotWithShape="1">
          <a:blip r:embed="rId2">
            <a:extLst>
              <a:ext uri="{28A0092B-C50C-407E-A947-70E740481C1C}">
                <a14:useLocalDpi xmlns:a14="http://schemas.microsoft.com/office/drawing/2010/main" val="0"/>
              </a:ext>
            </a:extLst>
          </a:blip>
          <a:srcRect t="31188" r="64860" b="34159"/>
          <a:stretch/>
        </p:blipFill>
        <p:spPr>
          <a:xfrm>
            <a:off x="175307" y="232708"/>
            <a:ext cx="926973" cy="914152"/>
          </a:xfrm>
          <a:prstGeom prst="rect">
            <a:avLst/>
          </a:prstGeom>
        </p:spPr>
      </p:pic>
      <p:pic>
        <p:nvPicPr>
          <p:cNvPr id="7" name="Picture 6">
            <a:extLst>
              <a:ext uri="{FF2B5EF4-FFF2-40B4-BE49-F238E27FC236}">
                <a16:creationId xmlns:a16="http://schemas.microsoft.com/office/drawing/2014/main" id="{F00611C4-D627-4CE9-8745-126779B8CF17}"/>
              </a:ext>
            </a:extLst>
          </p:cNvPr>
          <p:cNvPicPr>
            <a:picLocks noChangeAspect="1"/>
          </p:cNvPicPr>
          <p:nvPr/>
        </p:nvPicPr>
        <p:blipFill rotWithShape="1">
          <a:blip r:embed="rId2">
            <a:extLst>
              <a:ext uri="{28A0092B-C50C-407E-A947-70E740481C1C}">
                <a14:useLocalDpi xmlns:a14="http://schemas.microsoft.com/office/drawing/2010/main" val="0"/>
              </a:ext>
            </a:extLst>
          </a:blip>
          <a:srcRect l="39254" t="40433" r="1675" b="51164"/>
          <a:stretch/>
        </p:blipFill>
        <p:spPr>
          <a:xfrm>
            <a:off x="54146" y="1126965"/>
            <a:ext cx="1347934" cy="191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5" name="Ink 24">
                <a:extLst>
                  <a:ext uri="{FF2B5EF4-FFF2-40B4-BE49-F238E27FC236}">
                    <a16:creationId xmlns:a16="http://schemas.microsoft.com/office/drawing/2014/main" id="{FA98A781-C56E-49A6-9DBC-AE1AA24467C5}"/>
                  </a:ext>
                </a:extLst>
              </p14:cNvPr>
              <p14:cNvContentPartPr/>
              <p14:nvPr/>
            </p14:nvContentPartPr>
            <p14:xfrm>
              <a:off x="5150560" y="1838640"/>
              <a:ext cx="360" cy="360"/>
            </p14:xfrm>
          </p:contentPart>
        </mc:Choice>
        <mc:Fallback xmlns="">
          <p:pic>
            <p:nvPicPr>
              <p:cNvPr id="25" name="Ink 24">
                <a:extLst>
                  <a:ext uri="{FF2B5EF4-FFF2-40B4-BE49-F238E27FC236}">
                    <a16:creationId xmlns:a16="http://schemas.microsoft.com/office/drawing/2014/main" id="{FA98A781-C56E-49A6-9DBC-AE1AA24467C5}"/>
                  </a:ext>
                </a:extLst>
              </p:cNvPr>
              <p:cNvPicPr/>
              <p:nvPr/>
            </p:nvPicPr>
            <p:blipFill>
              <a:blip r:embed="rId4"/>
              <a:stretch>
                <a:fillRect/>
              </a:stretch>
            </p:blipFill>
            <p:spPr>
              <a:xfrm>
                <a:off x="5132560" y="1820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CB364E9F-B4A2-45A0-9289-9ECE7F432C4C}"/>
                  </a:ext>
                </a:extLst>
              </p14:cNvPr>
              <p14:cNvContentPartPr/>
              <p14:nvPr/>
            </p14:nvContentPartPr>
            <p14:xfrm>
              <a:off x="1458600" y="314440"/>
              <a:ext cx="360" cy="6300000"/>
            </p14:xfrm>
          </p:contentPart>
        </mc:Choice>
        <mc:Fallback xmlns="">
          <p:pic>
            <p:nvPicPr>
              <p:cNvPr id="38" name="Ink 37">
                <a:extLst>
                  <a:ext uri="{FF2B5EF4-FFF2-40B4-BE49-F238E27FC236}">
                    <a16:creationId xmlns:a16="http://schemas.microsoft.com/office/drawing/2014/main" id="{CB364E9F-B4A2-45A0-9289-9ECE7F432C4C}"/>
                  </a:ext>
                </a:extLst>
              </p:cNvPr>
              <p:cNvPicPr/>
              <p:nvPr/>
            </p:nvPicPr>
            <p:blipFill>
              <a:blip r:embed="rId6"/>
              <a:stretch>
                <a:fillRect/>
              </a:stretch>
            </p:blipFill>
            <p:spPr>
              <a:xfrm>
                <a:off x="1422600" y="242440"/>
                <a:ext cx="72000" cy="6443640"/>
              </a:xfrm>
              <a:prstGeom prst="rect">
                <a:avLst/>
              </a:prstGeom>
            </p:spPr>
          </p:pic>
        </mc:Fallback>
      </mc:AlternateContent>
      <p:sp>
        <p:nvSpPr>
          <p:cNvPr id="9" name="TextBox 8">
            <a:extLst>
              <a:ext uri="{FF2B5EF4-FFF2-40B4-BE49-F238E27FC236}">
                <a16:creationId xmlns:a16="http://schemas.microsoft.com/office/drawing/2014/main" id="{28D4B433-97B6-40B9-895B-86F4B2FBA857}"/>
              </a:ext>
            </a:extLst>
          </p:cNvPr>
          <p:cNvSpPr txBox="1"/>
          <p:nvPr/>
        </p:nvSpPr>
        <p:spPr>
          <a:xfrm>
            <a:off x="4798032" y="232708"/>
            <a:ext cx="3419961" cy="369332"/>
          </a:xfrm>
          <a:prstGeom prst="rect">
            <a:avLst/>
          </a:prstGeom>
          <a:noFill/>
        </p:spPr>
        <p:txBody>
          <a:bodyPr wrap="square" rtlCol="0">
            <a:spAutoFit/>
          </a:bodyPr>
          <a:lstStyle/>
          <a:p>
            <a:r>
              <a:rPr lang="en-US" b="1" dirty="0">
                <a:solidFill>
                  <a:schemeClr val="bg2">
                    <a:lumMod val="50000"/>
                  </a:schemeClr>
                </a:solidFill>
                <a:latin typeface="Gadugi" panose="020B0502040204020203" pitchFamily="34" charset="0"/>
                <a:ea typeface="Gadugi" panose="020B0502040204020203" pitchFamily="34" charset="0"/>
              </a:rPr>
              <a:t>Tia Mirror Tray</a:t>
            </a:r>
            <a:r>
              <a:rPr lang="en-US" sz="1800" b="1" kern="1200" dirty="0">
                <a:solidFill>
                  <a:schemeClr val="bg2">
                    <a:lumMod val="50000"/>
                  </a:schemeClr>
                </a:solidFill>
                <a:latin typeface="Gadugi" panose="020B0502040204020203" pitchFamily="34" charset="0"/>
                <a:ea typeface="Gadugi" panose="020B0502040204020203" pitchFamily="34" charset="0"/>
              </a:rPr>
              <a:t> – </a:t>
            </a:r>
            <a:r>
              <a:rPr lang="en-US" sz="1800" b="1" kern="1200" dirty="0" err="1">
                <a:solidFill>
                  <a:schemeClr val="bg2">
                    <a:lumMod val="50000"/>
                  </a:schemeClr>
                </a:solidFill>
                <a:latin typeface="Gadugi" panose="020B0502040204020203" pitchFamily="34" charset="0"/>
                <a:ea typeface="Gadugi" panose="020B0502040204020203" pitchFamily="34" charset="0"/>
              </a:rPr>
              <a:t>Inr</a:t>
            </a:r>
            <a:r>
              <a:rPr lang="en-US" sz="1800" b="1" kern="1200" dirty="0">
                <a:solidFill>
                  <a:schemeClr val="bg2">
                    <a:lumMod val="50000"/>
                  </a:schemeClr>
                </a:solidFill>
                <a:latin typeface="Gadugi" panose="020B0502040204020203" pitchFamily="34" charset="0"/>
                <a:ea typeface="Gadugi" panose="020B0502040204020203" pitchFamily="34" charset="0"/>
              </a:rPr>
              <a:t> </a:t>
            </a:r>
            <a:r>
              <a:rPr lang="en-US" b="1" dirty="0">
                <a:solidFill>
                  <a:schemeClr val="bg2">
                    <a:lumMod val="50000"/>
                  </a:schemeClr>
                </a:solidFill>
                <a:latin typeface="Gadugi" panose="020B0502040204020203" pitchFamily="34" charset="0"/>
                <a:ea typeface="Gadugi" panose="020B0502040204020203" pitchFamily="34" charset="0"/>
              </a:rPr>
              <a:t>2350 </a:t>
            </a:r>
            <a:r>
              <a:rPr lang="en-US" sz="1800" b="1" kern="1200" dirty="0">
                <a:solidFill>
                  <a:schemeClr val="bg2">
                    <a:lumMod val="50000"/>
                  </a:schemeClr>
                </a:solidFill>
                <a:latin typeface="Gadugi" panose="020B0502040204020203" pitchFamily="34" charset="0"/>
                <a:ea typeface="Gadugi" panose="020B0502040204020203" pitchFamily="34" charset="0"/>
              </a:rPr>
              <a:t> </a:t>
            </a:r>
          </a:p>
        </p:txBody>
      </p:sp>
      <p:pic>
        <p:nvPicPr>
          <p:cNvPr id="3" name="Picture 2">
            <a:extLst>
              <a:ext uri="{FF2B5EF4-FFF2-40B4-BE49-F238E27FC236}">
                <a16:creationId xmlns:a16="http://schemas.microsoft.com/office/drawing/2014/main" id="{C5F2F70F-0C9C-44DC-943C-F78C635D2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675" y="792447"/>
            <a:ext cx="5084011" cy="5084011"/>
          </a:xfrm>
          <a:prstGeom prst="rect">
            <a:avLst/>
          </a:prstGeom>
        </p:spPr>
      </p:pic>
      <p:pic>
        <p:nvPicPr>
          <p:cNvPr id="10" name="Picture 9">
            <a:extLst>
              <a:ext uri="{FF2B5EF4-FFF2-40B4-BE49-F238E27FC236}">
                <a16:creationId xmlns:a16="http://schemas.microsoft.com/office/drawing/2014/main" id="{FBE6D0D6-D7FA-4AF5-87DD-93E6FEA6AC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3335" y="1355349"/>
            <a:ext cx="4057677" cy="3881120"/>
          </a:xfrm>
          <a:prstGeom prst="rect">
            <a:avLst/>
          </a:prstGeom>
        </p:spPr>
      </p:pic>
      <p:sp>
        <p:nvSpPr>
          <p:cNvPr id="11" name="TextBox 10">
            <a:extLst>
              <a:ext uri="{FF2B5EF4-FFF2-40B4-BE49-F238E27FC236}">
                <a16:creationId xmlns:a16="http://schemas.microsoft.com/office/drawing/2014/main" id="{DCA3E63C-3E0C-4AD1-98DF-22764FD3481A}"/>
              </a:ext>
            </a:extLst>
          </p:cNvPr>
          <p:cNvSpPr txBox="1"/>
          <p:nvPr/>
        </p:nvSpPr>
        <p:spPr>
          <a:xfrm>
            <a:off x="4433830" y="6127093"/>
            <a:ext cx="6097712" cy="369332"/>
          </a:xfrm>
          <a:prstGeom prst="rect">
            <a:avLst/>
          </a:prstGeom>
          <a:noFill/>
        </p:spPr>
        <p:txBody>
          <a:bodyPr wrap="square">
            <a:spAutoFit/>
          </a:bodyPr>
          <a:lstStyle/>
          <a:p>
            <a:r>
              <a:rPr lang="en-IN" dirty="0"/>
              <a:t>https://homevedaa.com/product/tia-mirror-tray/</a:t>
            </a:r>
          </a:p>
        </p:txBody>
      </p:sp>
    </p:spTree>
    <p:extLst>
      <p:ext uri="{BB962C8B-B14F-4D97-AF65-F5344CB8AC3E}">
        <p14:creationId xmlns:p14="http://schemas.microsoft.com/office/powerpoint/2010/main" val="1542163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0</TotalTime>
  <Words>2265</Words>
  <Application>Microsoft Office PowerPoint</Application>
  <PresentationFormat>Widescreen</PresentationFormat>
  <Paragraphs>251</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Calibri Light</vt:lpstr>
      <vt:lpstr>Gadugi</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Friedl</dc:creator>
  <cp:lastModifiedBy>cloudconvert_11</cp:lastModifiedBy>
  <cp:revision>564</cp:revision>
  <dcterms:created xsi:type="dcterms:W3CDTF">2019-06-03T16:13:11Z</dcterms:created>
  <dcterms:modified xsi:type="dcterms:W3CDTF">2022-03-26T09:07:39Z</dcterms:modified>
</cp:coreProperties>
</file>